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notesMasterIdLst>
    <p:notesMasterId r:id="rId38"/>
  </p:notesMasterIdLst>
  <p:handoutMasterIdLst>
    <p:handoutMasterId r:id="rId39"/>
  </p:handoutMasterIdLst>
  <p:sldIdLst>
    <p:sldId id="823" r:id="rId2"/>
    <p:sldId id="1055" r:id="rId3"/>
    <p:sldId id="1049" r:id="rId4"/>
    <p:sldId id="1038" r:id="rId5"/>
    <p:sldId id="1053" r:id="rId6"/>
    <p:sldId id="1058" r:id="rId7"/>
    <p:sldId id="1059" r:id="rId8"/>
    <p:sldId id="1060" r:id="rId9"/>
    <p:sldId id="1061" r:id="rId10"/>
    <p:sldId id="1062" r:id="rId11"/>
    <p:sldId id="1063" r:id="rId12"/>
    <p:sldId id="1064" r:id="rId13"/>
    <p:sldId id="1026" r:id="rId14"/>
    <p:sldId id="1028" r:id="rId15"/>
    <p:sldId id="1029" r:id="rId16"/>
    <p:sldId id="1016" r:id="rId17"/>
    <p:sldId id="1017" r:id="rId18"/>
    <p:sldId id="1030" r:id="rId19"/>
    <p:sldId id="1031" r:id="rId20"/>
    <p:sldId id="1056" r:id="rId21"/>
    <p:sldId id="1057" r:id="rId22"/>
    <p:sldId id="1065" r:id="rId23"/>
    <p:sldId id="1066" r:id="rId24"/>
    <p:sldId id="1067" r:id="rId25"/>
    <p:sldId id="1048" r:id="rId26"/>
    <p:sldId id="1018" r:id="rId27"/>
    <p:sldId id="1039" r:id="rId28"/>
    <p:sldId id="1040" r:id="rId29"/>
    <p:sldId id="1041" r:id="rId30"/>
    <p:sldId id="1068" r:id="rId31"/>
    <p:sldId id="1042" r:id="rId32"/>
    <p:sldId id="1043" r:id="rId33"/>
    <p:sldId id="1044" r:id="rId34"/>
    <p:sldId id="1045" r:id="rId35"/>
    <p:sldId id="853" r:id="rId36"/>
    <p:sldId id="99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323" userDrawn="1">
          <p15:clr>
            <a:srgbClr val="A4A3A4"/>
          </p15:clr>
        </p15:guide>
        <p15:guide id="7" orient="horz" pos="1275" userDrawn="1">
          <p15:clr>
            <a:srgbClr val="A4A3A4"/>
          </p15:clr>
        </p15:guide>
        <p15:guide id="9" pos="7605" userDrawn="1">
          <p15:clr>
            <a:srgbClr val="A4A3A4"/>
          </p15:clr>
        </p15:guide>
        <p15:guide id="10" orient="horz" pos="1117" userDrawn="1">
          <p15:clr>
            <a:srgbClr val="A4A3A4"/>
          </p15:clr>
        </p15:guide>
        <p15:guide id="11" orient="horz" pos="663" userDrawn="1">
          <p15:clr>
            <a:srgbClr val="A4A3A4"/>
          </p15:clr>
        </p15:guide>
        <p15:guide id="12" orient="horz" pos="4178" userDrawn="1">
          <p15:clr>
            <a:srgbClr val="A4A3A4"/>
          </p15:clr>
        </p15:guide>
        <p15:guide id="13" orient="horz" pos="7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45C0"/>
    <a:srgbClr val="8075D0"/>
    <a:srgbClr val="DEF0F4"/>
    <a:srgbClr val="D4D1EF"/>
    <a:srgbClr val="F2F3F5"/>
    <a:srgbClr val="FF6A00"/>
    <a:srgbClr val="B3ACE3"/>
    <a:srgbClr val="82EDE5"/>
    <a:srgbClr val="E6E3F6"/>
    <a:srgbClr val="DE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7" autoAdjust="0"/>
    <p:restoredTop sz="80000" autoAdjust="0"/>
  </p:normalViewPr>
  <p:slideViewPr>
    <p:cSldViewPr snapToGrid="0">
      <p:cViewPr varScale="1">
        <p:scale>
          <a:sx n="101" d="100"/>
          <a:sy n="101" d="100"/>
        </p:scale>
        <p:origin x="1936" y="192"/>
      </p:cViewPr>
      <p:guideLst>
        <p:guide orient="horz" pos="890"/>
        <p:guide pos="3840"/>
        <p:guide pos="483"/>
        <p:guide pos="7197"/>
        <p:guide orient="horz" pos="323"/>
        <p:guide orient="horz" pos="1275"/>
        <p:guide pos="7605"/>
        <p:guide orient="horz" pos="1117"/>
        <p:guide orient="horz" pos="663"/>
        <p:guide orient="horz" pos="4178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9EF1EC-E789-3ABA-C7BA-190721990C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8DB694-7FB0-FF70-64A8-1C02C8A4AB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23423-D1E5-1F48-92B4-3C2F4013B6BD}" type="datetimeFigureOut">
              <a:rPr kumimoji="1" lang="ko-Kore-KR" altLang="en-US" smtClean="0"/>
              <a:t>5/19/23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B7D9BE-EF8A-9D47-90E1-A0E7512C57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ko-Kore-KR"/>
              <a:t>&lt;#&gt;1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44290-B4D7-1425-1814-8F4666E4F1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63218-0229-6E49-BE5D-D394002EC7D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772065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5/19/23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kumimoji="1" lang="en-US" altLang="ko-Kore-KR"/>
              <a:t>&lt;#&gt;1</a:t>
            </a:r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&lt;#&gt;1</a:t>
            </a:r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0B2D-4D06-5945-BCDC-5FC419D78257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417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&lt;#&gt;1</a:t>
            </a:r>
            <a:endParaRPr kumimoji="1" lang="ko-Kore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930B2D-4D06-5945-BCDC-5FC419D78257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777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슈퍼브레인을 활용한 인지능력 개선효과에 대해서 다양한 의료진이 연구논문을 발표하고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글로벌 권위있는 논문지에 실리는 성과를 거두고 있음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E7859-5F97-924C-B4D4-B5CA33BE6F2F}" type="slidenum">
              <a:rPr kumimoji="1" lang="ko-KR" altLang="en-US" smtClean="0"/>
              <a:pPr lvl="0">
                <a:defRPr/>
              </a:pPr>
              <a:t>31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C0349-793C-2EAE-4E8F-691709084D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&lt;#&gt;1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439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C7E7859-5F97-924C-B4D4-B5CA33BE6F2F}" type="slidenum">
              <a:rPr kumimoji="1" lang="ko-KR" altLang="en-US" smtClean="0"/>
              <a:pPr lvl="0">
                <a:defRPr/>
              </a:pPr>
              <a:t>32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5AEF5-B308-496F-EE9B-FFE1B0BF12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kumimoji="1" lang="en-US" altLang="ko-Kore-KR"/>
              <a:t>&lt;#&gt;1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533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메인_배경(로고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D1D70F-445C-43D5-BD7B-5491D3730D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445C0"/>
              </a:gs>
              <a:gs pos="100000">
                <a:srgbClr val="5445C0">
                  <a:alpha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490078-73C6-CF94-1AF8-97118D2948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18739" y="6013300"/>
            <a:ext cx="1354522" cy="5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메인_배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D1D70F-445C-43D5-BD7B-5491D3730D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445C0"/>
              </a:gs>
              <a:gs pos="100000">
                <a:srgbClr val="5445C0">
                  <a:alpha val="1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60749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E9EC8A9-598F-7878-FDBA-F8FEF994BD65}"/>
              </a:ext>
            </a:extLst>
          </p:cNvPr>
          <p:cNvSpPr/>
          <p:nvPr userDrawn="1"/>
        </p:nvSpPr>
        <p:spPr>
          <a:xfrm>
            <a:off x="0" y="4571"/>
            <a:ext cx="12192000" cy="214885"/>
          </a:xfrm>
          <a:prstGeom prst="rect">
            <a:avLst/>
          </a:prstGeom>
          <a:solidFill>
            <a:srgbClr val="AD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41BE33-4AA4-3E2B-EDE7-90E8A4260D1F}"/>
              </a:ext>
            </a:extLst>
          </p:cNvPr>
          <p:cNvSpPr/>
          <p:nvPr userDrawn="1"/>
        </p:nvSpPr>
        <p:spPr>
          <a:xfrm>
            <a:off x="0" y="1"/>
            <a:ext cx="12192000" cy="155447"/>
          </a:xfrm>
          <a:prstGeom prst="rect">
            <a:avLst/>
          </a:prstGeom>
          <a:solidFill>
            <a:srgbClr val="544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4298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4576A40-770B-99DD-B7E8-1D51FD8DC1C9}"/>
              </a:ext>
            </a:extLst>
          </p:cNvPr>
          <p:cNvSpPr/>
          <p:nvPr userDrawn="1"/>
        </p:nvSpPr>
        <p:spPr>
          <a:xfrm>
            <a:off x="-1975104" y="-1024766"/>
            <a:ext cx="8907532" cy="8907532"/>
          </a:xfrm>
          <a:prstGeom prst="ellipse">
            <a:avLst/>
          </a:prstGeom>
          <a:solidFill>
            <a:srgbClr val="D4D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B23969-36A0-DBAE-B3FF-0020DF8C24E8}"/>
              </a:ext>
            </a:extLst>
          </p:cNvPr>
          <p:cNvSpPr/>
          <p:nvPr userDrawn="1"/>
        </p:nvSpPr>
        <p:spPr>
          <a:xfrm>
            <a:off x="0" y="4571"/>
            <a:ext cx="12192000" cy="214885"/>
          </a:xfrm>
          <a:prstGeom prst="rect">
            <a:avLst/>
          </a:prstGeom>
          <a:solidFill>
            <a:srgbClr val="AD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4ECD04-0B3B-5B66-2187-AFED1E03DD14}"/>
              </a:ext>
            </a:extLst>
          </p:cNvPr>
          <p:cNvSpPr/>
          <p:nvPr userDrawn="1"/>
        </p:nvSpPr>
        <p:spPr>
          <a:xfrm>
            <a:off x="0" y="1"/>
            <a:ext cx="12192000" cy="155447"/>
          </a:xfrm>
          <a:prstGeom prst="rect">
            <a:avLst/>
          </a:prstGeom>
          <a:solidFill>
            <a:srgbClr val="544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5313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BD1D70F-445C-43D5-BD7B-5491D3730D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5B6217-83EE-1AE7-2945-6E46090D7C39}"/>
              </a:ext>
            </a:extLst>
          </p:cNvPr>
          <p:cNvSpPr/>
          <p:nvPr userDrawn="1"/>
        </p:nvSpPr>
        <p:spPr>
          <a:xfrm>
            <a:off x="0" y="4571"/>
            <a:ext cx="12192000" cy="214885"/>
          </a:xfrm>
          <a:prstGeom prst="rect">
            <a:avLst/>
          </a:prstGeom>
          <a:solidFill>
            <a:srgbClr val="ADA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7E5BAE-1118-B972-D6BF-AB5D9198DD89}"/>
              </a:ext>
            </a:extLst>
          </p:cNvPr>
          <p:cNvSpPr/>
          <p:nvPr userDrawn="1"/>
        </p:nvSpPr>
        <p:spPr>
          <a:xfrm>
            <a:off x="0" y="1"/>
            <a:ext cx="12192000" cy="155447"/>
          </a:xfrm>
          <a:prstGeom prst="rect">
            <a:avLst/>
          </a:prstGeom>
          <a:solidFill>
            <a:srgbClr val="544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84063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1C11E5D5-109C-6BFA-99FA-EEB9C50DF5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6800" y="-1562244"/>
            <a:ext cx="11336940" cy="103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419681-164C-BB72-D51D-E56DF6BC3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A3A839-0E9F-5904-5F31-A7C66594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879376-E774-F00B-0DD5-416676A17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7" r:id="rId2"/>
    <p:sldLayoutId id="2147483732" r:id="rId3"/>
    <p:sldLayoutId id="2147483729" r:id="rId4"/>
    <p:sldLayoutId id="2147483731" r:id="rId5"/>
    <p:sldLayoutId id="2147483725" r:id="rId6"/>
    <p:sldLayoutId id="2147483719" r:id="rId7"/>
    <p:sldLayoutId id="214748372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emf"/><Relationship Id="rId5" Type="http://schemas.openxmlformats.org/officeDocument/2006/relationships/image" Target="../media/image24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45.tiff"/><Relationship Id="rId3" Type="http://schemas.openxmlformats.org/officeDocument/2006/relationships/image" Target="../media/image35.png"/><Relationship Id="rId7" Type="http://schemas.openxmlformats.org/officeDocument/2006/relationships/image" Target="../media/image39.tiff"/><Relationship Id="rId12" Type="http://schemas.openxmlformats.org/officeDocument/2006/relationships/image" Target="../media/image4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tiff"/><Relationship Id="rId11" Type="http://schemas.openxmlformats.org/officeDocument/2006/relationships/image" Target="../media/image43.tiff"/><Relationship Id="rId5" Type="http://schemas.openxmlformats.org/officeDocument/2006/relationships/image" Target="../media/image37.tiff"/><Relationship Id="rId10" Type="http://schemas.openxmlformats.org/officeDocument/2006/relationships/image" Target="../media/image42.tiff"/><Relationship Id="rId4" Type="http://schemas.openxmlformats.org/officeDocument/2006/relationships/image" Target="../media/image36.tiff"/><Relationship Id="rId9" Type="http://schemas.openxmlformats.org/officeDocument/2006/relationships/image" Target="../media/image41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svg"/><Relationship Id="rId19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12" Type="http://schemas.openxmlformats.org/officeDocument/2006/relationships/image" Target="../media/image64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11" Type="http://schemas.openxmlformats.org/officeDocument/2006/relationships/image" Target="../media/image63.png"/><Relationship Id="rId5" Type="http://schemas.openxmlformats.org/officeDocument/2006/relationships/image" Target="../media/image52.png"/><Relationship Id="rId10" Type="http://schemas.openxmlformats.org/officeDocument/2006/relationships/image" Target="../media/image22.png"/><Relationship Id="rId4" Type="http://schemas.openxmlformats.org/officeDocument/2006/relationships/image" Target="../media/image51.svg"/><Relationship Id="rId9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5EBB9A-C75C-0272-93B7-86A597294DD8}"/>
              </a:ext>
            </a:extLst>
          </p:cNvPr>
          <p:cNvSpPr/>
          <p:nvPr/>
        </p:nvSpPr>
        <p:spPr>
          <a:xfrm>
            <a:off x="1" y="1412875"/>
            <a:ext cx="12192000" cy="2016125"/>
          </a:xfrm>
          <a:prstGeom prst="rect">
            <a:avLst/>
          </a:prstGeom>
          <a:solidFill>
            <a:srgbClr val="5445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D4AA5E-3E85-6843-AE94-615DA2A24CCC}"/>
              </a:ext>
            </a:extLst>
          </p:cNvPr>
          <p:cNvSpPr/>
          <p:nvPr/>
        </p:nvSpPr>
        <p:spPr>
          <a:xfrm>
            <a:off x="766763" y="1773238"/>
            <a:ext cx="7782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82EDE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디지털 치료제에서의 </a:t>
            </a:r>
            <a:r>
              <a:rPr lang="en-US" altLang="ko-KR" sz="3600" b="1" dirty="0">
                <a:solidFill>
                  <a:srgbClr val="82EDE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3600" b="1" dirty="0">
                <a:solidFill>
                  <a:srgbClr val="82EDE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역할</a:t>
            </a:r>
            <a:endParaRPr lang="en-US" altLang="ko-KR" sz="3600" b="1" dirty="0">
              <a:solidFill>
                <a:srgbClr val="82EDE5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D64BA8-30D0-01C1-7A78-F00475B8DFF9}"/>
              </a:ext>
            </a:extLst>
          </p:cNvPr>
          <p:cNvSpPr/>
          <p:nvPr/>
        </p:nvSpPr>
        <p:spPr>
          <a:xfrm>
            <a:off x="766763" y="3517987"/>
            <a:ext cx="6196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</a:t>
            </a:r>
            <a:r>
              <a:rPr lang="en-US" altLang="ko-KR" sz="1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로완</a:t>
            </a:r>
            <a:endParaRPr lang="en-US" altLang="ko-KR" sz="1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B6668A-899A-D669-1F92-F9BA7FEB791D}"/>
              </a:ext>
            </a:extLst>
          </p:cNvPr>
          <p:cNvSpPr/>
          <p:nvPr/>
        </p:nvSpPr>
        <p:spPr>
          <a:xfrm>
            <a:off x="766763" y="3887319"/>
            <a:ext cx="6196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CTO </a:t>
            </a:r>
            <a:r>
              <a:rPr lang="ko-KR" altLang="en-US" sz="1400" b="1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임도형</a:t>
            </a:r>
            <a:endParaRPr lang="en-US" altLang="ko-KR" sz="14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568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둥근 사각형 5">
            <a:extLst>
              <a:ext uri="{FF2B5EF4-FFF2-40B4-BE49-F238E27FC236}">
                <a16:creationId xmlns:a16="http://schemas.microsoft.com/office/drawing/2014/main" id="{38EFEEFF-446D-96D3-8062-A23CF706E6B8}"/>
              </a:ext>
            </a:extLst>
          </p:cNvPr>
          <p:cNvSpPr/>
          <p:nvPr/>
        </p:nvSpPr>
        <p:spPr>
          <a:xfrm flipH="1">
            <a:off x="766764" y="1233488"/>
            <a:ext cx="10658473" cy="512061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57200" dist="25400" dir="654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479594-F660-A46C-B2A2-59E65D57629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 장점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310B-790F-CF35-D4BC-1787C274A4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2202" y="1575055"/>
            <a:ext cx="8637368" cy="3684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개인 맞춤형 치료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비주관적 진단과 처방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실시간 모니터링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환자의 공간과 시간 효율성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비 침습적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비 약물적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E05608C7-ED47-EBDD-1D33-644352607F45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10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13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둥근 사각형 5">
            <a:extLst>
              <a:ext uri="{FF2B5EF4-FFF2-40B4-BE49-F238E27FC236}">
                <a16:creationId xmlns:a16="http://schemas.microsoft.com/office/drawing/2014/main" id="{38EFEEFF-446D-96D3-8062-A23CF706E6B8}"/>
              </a:ext>
            </a:extLst>
          </p:cNvPr>
          <p:cNvSpPr/>
          <p:nvPr/>
        </p:nvSpPr>
        <p:spPr>
          <a:xfrm flipH="1">
            <a:off x="766764" y="1233488"/>
            <a:ext cx="10658473" cy="512061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57200" dist="25400" dir="654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479594-F660-A46C-B2A2-59E65D57629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E05608C7-ED47-EBDD-1D33-644352607F45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11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310B-790F-CF35-D4BC-1787C274A4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2202" y="1575055"/>
            <a:ext cx="8637368" cy="3684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개인 맞춤형 치료</a:t>
            </a:r>
            <a:endParaRPr kumimoji="1"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비주관적 진단과 처방</a:t>
            </a:r>
            <a:endParaRPr kumimoji="1"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  <a:latin typeface="NanumGothic" pitchFamily="2" charset="-127"/>
                <a:ea typeface="NanumGothic" pitchFamily="2" charset="-127"/>
              </a:rPr>
              <a:t>실시간 모니터링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환자의 공간과 시간 효율성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  <a:latin typeface="NanumGothic" pitchFamily="2" charset="-127"/>
                <a:ea typeface="NanumGothic" pitchFamily="2" charset="-127"/>
              </a:rPr>
              <a:t>비 침습적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  <a:latin typeface="NanumGothic" pitchFamily="2" charset="-127"/>
                <a:ea typeface="NanumGothic" pitchFamily="2" charset="-127"/>
              </a:rPr>
              <a:t>비 약물적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320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둥근 사각형 5">
            <a:extLst>
              <a:ext uri="{FF2B5EF4-FFF2-40B4-BE49-F238E27FC236}">
                <a16:creationId xmlns:a16="http://schemas.microsoft.com/office/drawing/2014/main" id="{38EFEEFF-446D-96D3-8062-A23CF706E6B8}"/>
              </a:ext>
            </a:extLst>
          </p:cNvPr>
          <p:cNvSpPr/>
          <p:nvPr/>
        </p:nvSpPr>
        <p:spPr>
          <a:xfrm flipH="1">
            <a:off x="766764" y="1233488"/>
            <a:ext cx="10658473" cy="512061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57200" dist="25400" dir="654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479594-F660-A46C-B2A2-59E65D57629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 역할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310B-790F-CF35-D4BC-1787C274A4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2202" y="1575055"/>
            <a:ext cx="8637368" cy="3684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개인 맞춤형 치료</a:t>
            </a:r>
            <a:endParaRPr kumimoji="1"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  <a:latin typeface="NanumGothic" pitchFamily="2" charset="-127"/>
                <a:ea typeface="NanumGothic" pitchFamily="2" charset="-127"/>
              </a:rPr>
              <a:t>비주관적 진단과 처방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  <a:latin typeface="NanumGothic" pitchFamily="2" charset="-127"/>
                <a:ea typeface="NanumGothic" pitchFamily="2" charset="-127"/>
              </a:rPr>
              <a:t>실시간 모니터링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환자의 공간과 시간 효율성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  <a:latin typeface="NanumGothic" pitchFamily="2" charset="-127"/>
                <a:ea typeface="NanumGothic" pitchFamily="2" charset="-127"/>
              </a:rPr>
              <a:t>비 침습적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  <a:latin typeface="NanumGothic" pitchFamily="2" charset="-127"/>
                <a:ea typeface="NanumGothic" pitchFamily="2" charset="-127"/>
              </a:rPr>
              <a:t>비 약물적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E05608C7-ED47-EBDD-1D33-644352607F45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12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8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2F6FB8A-2529-7FA1-DD35-B535BCC50C58}"/>
              </a:ext>
            </a:extLst>
          </p:cNvPr>
          <p:cNvSpPr txBox="1">
            <a:spLocks/>
          </p:cNvSpPr>
          <p:nvPr/>
        </p:nvSpPr>
        <p:spPr>
          <a:xfrm>
            <a:off x="766761" y="503895"/>
            <a:ext cx="10658475" cy="55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70CADD1-1B6E-0CEC-530B-3298A59267A7}"/>
              </a:ext>
            </a:extLst>
          </p:cNvPr>
          <p:cNvSpPr/>
          <p:nvPr/>
        </p:nvSpPr>
        <p:spPr>
          <a:xfrm>
            <a:off x="766760" y="1061078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디지털 콘텐츠를 사용하여 치료</a:t>
            </a:r>
            <a:endParaRPr lang="en-US" altLang="ko-Kore-KR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0F4F6B-122E-ADED-6379-80252FD65C09}"/>
              </a:ext>
            </a:extLst>
          </p:cNvPr>
          <p:cNvGrpSpPr/>
          <p:nvPr/>
        </p:nvGrpSpPr>
        <p:grpSpPr>
          <a:xfrm>
            <a:off x="2243351" y="2667627"/>
            <a:ext cx="7705292" cy="2639773"/>
            <a:chOff x="2243351" y="2667627"/>
            <a:chExt cx="7705292" cy="263977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BDB5D5A-070E-99C4-0787-A034E500C3AC}"/>
                </a:ext>
              </a:extLst>
            </p:cNvPr>
            <p:cNvGrpSpPr/>
            <p:nvPr/>
          </p:nvGrpSpPr>
          <p:grpSpPr>
            <a:xfrm>
              <a:off x="2243351" y="2667627"/>
              <a:ext cx="7705292" cy="2639773"/>
              <a:chOff x="2203704" y="3035808"/>
              <a:chExt cx="7705292" cy="2639773"/>
            </a:xfrm>
          </p:grpSpPr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C6C84382-C64D-63BC-ECC7-2065DEB63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9236" y="4355694"/>
                <a:ext cx="1433530" cy="0"/>
              </a:xfrm>
              <a:prstGeom prst="straightConnector1">
                <a:avLst/>
              </a:prstGeom>
              <a:ln w="66675">
                <a:solidFill>
                  <a:srgbClr val="5445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E0B3A2-9414-68F4-12AE-233A893C4716}"/>
                  </a:ext>
                </a:extLst>
              </p:cNvPr>
              <p:cNvGrpSpPr/>
              <p:nvPr/>
            </p:nvGrpSpPr>
            <p:grpSpPr>
              <a:xfrm>
                <a:off x="7348525" y="3075459"/>
                <a:ext cx="2560471" cy="2560471"/>
                <a:chOff x="7275630" y="3064265"/>
                <a:chExt cx="2560471" cy="2560471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A2169709-9D9F-F6E5-9AE2-2AB686850F6B}"/>
                    </a:ext>
                  </a:extLst>
                </p:cNvPr>
                <p:cNvSpPr/>
                <p:nvPr/>
              </p:nvSpPr>
              <p:spPr>
                <a:xfrm>
                  <a:off x="7275630" y="3064265"/>
                  <a:ext cx="2560471" cy="2560471"/>
                </a:xfrm>
                <a:prstGeom prst="ellipse">
                  <a:avLst/>
                </a:prstGeom>
                <a:solidFill>
                  <a:srgbClr val="8075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35BAF2B-757B-902E-3115-6FB78FD254A5}"/>
                    </a:ext>
                  </a:extLst>
                </p:cNvPr>
                <p:cNvSpPr/>
                <p:nvPr/>
              </p:nvSpPr>
              <p:spPr>
                <a:xfrm>
                  <a:off x="7389606" y="3175590"/>
                  <a:ext cx="2337821" cy="2337821"/>
                </a:xfrm>
                <a:prstGeom prst="ellipse">
                  <a:avLst/>
                </a:prstGeom>
                <a:solidFill>
                  <a:srgbClr val="DEF0F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82D1DC5D-6C00-B061-2799-B7BE18F0FA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34314" y="3539988"/>
                  <a:ext cx="1397000" cy="162560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9C699388-6BAE-8375-8BBD-9AD728421439}"/>
                  </a:ext>
                </a:extLst>
              </p:cNvPr>
              <p:cNvGrpSpPr/>
              <p:nvPr/>
            </p:nvGrpSpPr>
            <p:grpSpPr>
              <a:xfrm>
                <a:off x="2203704" y="3035808"/>
                <a:ext cx="2639773" cy="2639773"/>
                <a:chOff x="2203704" y="3035808"/>
                <a:chExt cx="2639773" cy="2639773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AC79990-6A93-45C4-6B5C-91732CAE3AD3}"/>
                    </a:ext>
                  </a:extLst>
                </p:cNvPr>
                <p:cNvSpPr/>
                <p:nvPr/>
              </p:nvSpPr>
              <p:spPr>
                <a:xfrm>
                  <a:off x="2203704" y="3035808"/>
                  <a:ext cx="2639773" cy="2639773"/>
                </a:xfrm>
                <a:prstGeom prst="ellipse">
                  <a:avLst/>
                </a:prstGeom>
                <a:solidFill>
                  <a:srgbClr val="8075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0C09AE5-FD8F-6403-CE7C-771B89CD0D0F}"/>
                    </a:ext>
                  </a:extLst>
                </p:cNvPr>
                <p:cNvSpPr/>
                <p:nvPr/>
              </p:nvSpPr>
              <p:spPr>
                <a:xfrm>
                  <a:off x="2318476" y="3150580"/>
                  <a:ext cx="2410228" cy="2410228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594828-A333-85F3-C3CA-779374871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2934" y="3069565"/>
              <a:ext cx="1500606" cy="1852472"/>
            </a:xfrm>
            <a:prstGeom prst="rect">
              <a:avLst/>
            </a:prstGeom>
          </p:spPr>
        </p:pic>
      </p:grpSp>
      <p:sp>
        <p:nvSpPr>
          <p:cNvPr id="8" name="슬라이드 번호 개체 틀 18">
            <a:extLst>
              <a:ext uri="{FF2B5EF4-FFF2-40B4-BE49-F238E27FC236}">
                <a16:creationId xmlns:a16="http://schemas.microsoft.com/office/drawing/2014/main" id="{0FA4AAA4-F0EB-426D-2135-4471EF338823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13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2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8D017976-AF3E-E2BA-E9BD-02660E768B73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디지털 콘텐츠들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F3A5AE8-60F4-4551-2BC9-008037C6B4C9}"/>
              </a:ext>
            </a:extLst>
          </p:cNvPr>
          <p:cNvSpPr/>
          <p:nvPr/>
        </p:nvSpPr>
        <p:spPr>
          <a:xfrm>
            <a:off x="764596" y="1056292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1" lang="ko-KR" altLang="en-US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환자에 맞는 콘텐츠 선택 문제</a:t>
            </a:r>
            <a:endParaRPr lang="en-US" altLang="ko-Kore-KR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31047D2-5FCF-7B4F-610B-B6F42FF2AA2D}"/>
              </a:ext>
            </a:extLst>
          </p:cNvPr>
          <p:cNvGrpSpPr/>
          <p:nvPr/>
        </p:nvGrpSpPr>
        <p:grpSpPr>
          <a:xfrm>
            <a:off x="2219598" y="2285622"/>
            <a:ext cx="7840381" cy="3839710"/>
            <a:chOff x="2219598" y="2285622"/>
            <a:chExt cx="7840381" cy="383971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BA8887D-BADC-0C7D-7949-4B6935F01C51}"/>
                </a:ext>
              </a:extLst>
            </p:cNvPr>
            <p:cNvGrpSpPr/>
            <p:nvPr/>
          </p:nvGrpSpPr>
          <p:grpSpPr>
            <a:xfrm>
              <a:off x="2219598" y="2285622"/>
              <a:ext cx="3092288" cy="3839710"/>
              <a:chOff x="2219598" y="2285622"/>
              <a:chExt cx="3092288" cy="383971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BE2D428-24CD-888C-B94C-D002AFC96C83}"/>
                  </a:ext>
                </a:extLst>
              </p:cNvPr>
              <p:cNvGrpSpPr/>
              <p:nvPr/>
            </p:nvGrpSpPr>
            <p:grpSpPr>
              <a:xfrm>
                <a:off x="3897324" y="2285622"/>
                <a:ext cx="1414562" cy="1414562"/>
                <a:chOff x="2203704" y="3035808"/>
                <a:chExt cx="2639773" cy="2639773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B8D4717C-45CC-7150-E712-9F29736D4EB8}"/>
                    </a:ext>
                  </a:extLst>
                </p:cNvPr>
                <p:cNvGrpSpPr/>
                <p:nvPr/>
              </p:nvGrpSpPr>
              <p:grpSpPr>
                <a:xfrm>
                  <a:off x="2203704" y="3035808"/>
                  <a:ext cx="2639773" cy="2639773"/>
                  <a:chOff x="2203704" y="3035808"/>
                  <a:chExt cx="2639773" cy="2639773"/>
                </a:xfrm>
              </p:grpSpPr>
              <p:sp>
                <p:nvSpPr>
                  <p:cNvPr id="44" name="타원 43">
                    <a:extLst>
                      <a:ext uri="{FF2B5EF4-FFF2-40B4-BE49-F238E27FC236}">
                        <a16:creationId xmlns:a16="http://schemas.microsoft.com/office/drawing/2014/main" id="{EC0931D7-1FA7-D5C7-D3A1-2FE3B93412AF}"/>
                      </a:ext>
                    </a:extLst>
                  </p:cNvPr>
                  <p:cNvSpPr/>
                  <p:nvPr/>
                </p:nvSpPr>
                <p:spPr>
                  <a:xfrm>
                    <a:off x="2203704" y="3035808"/>
                    <a:ext cx="2639773" cy="2639773"/>
                  </a:xfrm>
                  <a:prstGeom prst="ellipse">
                    <a:avLst/>
                  </a:prstGeom>
                  <a:solidFill>
                    <a:srgbClr val="8075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45" name="타원 44">
                    <a:extLst>
                      <a:ext uri="{FF2B5EF4-FFF2-40B4-BE49-F238E27FC236}">
                        <a16:creationId xmlns:a16="http://schemas.microsoft.com/office/drawing/2014/main" id="{43DC2A58-4CE1-703D-FD72-03E3D4EEA0EC}"/>
                      </a:ext>
                    </a:extLst>
                  </p:cNvPr>
                  <p:cNvSpPr/>
                  <p:nvPr/>
                </p:nvSpPr>
                <p:spPr>
                  <a:xfrm>
                    <a:off x="2318476" y="3150580"/>
                    <a:ext cx="2410228" cy="241022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DEBF0160-55DF-ED8C-7515-658BA01F1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28058" y="3491109"/>
                  <a:ext cx="1391064" cy="1729170"/>
                </a:xfrm>
                <a:prstGeom prst="rect">
                  <a:avLst/>
                </a:prstGeom>
              </p:spPr>
            </p:pic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04A7AD5-ADAB-AE0B-0F26-5A2C50E8DE34}"/>
                  </a:ext>
                </a:extLst>
              </p:cNvPr>
              <p:cNvGrpSpPr/>
              <p:nvPr/>
            </p:nvGrpSpPr>
            <p:grpSpPr>
              <a:xfrm>
                <a:off x="3897324" y="4710770"/>
                <a:ext cx="1414562" cy="1414562"/>
                <a:chOff x="2203704" y="3035808"/>
                <a:chExt cx="2639773" cy="2639773"/>
              </a:xfrm>
            </p:grpSpPr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FADEE27D-9B92-408B-1ACC-3D82BE24CF1C}"/>
                    </a:ext>
                  </a:extLst>
                </p:cNvPr>
                <p:cNvGrpSpPr/>
                <p:nvPr/>
              </p:nvGrpSpPr>
              <p:grpSpPr>
                <a:xfrm>
                  <a:off x="2203704" y="3035808"/>
                  <a:ext cx="2639773" cy="2639773"/>
                  <a:chOff x="2203704" y="3035808"/>
                  <a:chExt cx="2639773" cy="2639773"/>
                </a:xfrm>
              </p:grpSpPr>
              <p:sp>
                <p:nvSpPr>
                  <p:cNvPr id="55" name="타원 54">
                    <a:extLst>
                      <a:ext uri="{FF2B5EF4-FFF2-40B4-BE49-F238E27FC236}">
                        <a16:creationId xmlns:a16="http://schemas.microsoft.com/office/drawing/2014/main" id="{BFAF17C7-B241-0A32-454A-F7D20B103175}"/>
                      </a:ext>
                    </a:extLst>
                  </p:cNvPr>
                  <p:cNvSpPr/>
                  <p:nvPr/>
                </p:nvSpPr>
                <p:spPr>
                  <a:xfrm>
                    <a:off x="2203704" y="3035808"/>
                    <a:ext cx="2639773" cy="2639773"/>
                  </a:xfrm>
                  <a:prstGeom prst="ellipse">
                    <a:avLst/>
                  </a:prstGeom>
                  <a:solidFill>
                    <a:srgbClr val="8075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56" name="타원 55">
                    <a:extLst>
                      <a:ext uri="{FF2B5EF4-FFF2-40B4-BE49-F238E27FC236}">
                        <a16:creationId xmlns:a16="http://schemas.microsoft.com/office/drawing/2014/main" id="{453C782F-79A3-A61B-AA68-3539A27DFFA9}"/>
                      </a:ext>
                    </a:extLst>
                  </p:cNvPr>
                  <p:cNvSpPr/>
                  <p:nvPr/>
                </p:nvSpPr>
                <p:spPr>
                  <a:xfrm>
                    <a:off x="2318476" y="3150580"/>
                    <a:ext cx="2410228" cy="241022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8445D533-5478-78B6-9851-3676012589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28058" y="3491109"/>
                  <a:ext cx="1391064" cy="1729170"/>
                </a:xfrm>
                <a:prstGeom prst="rect">
                  <a:avLst/>
                </a:prstGeom>
              </p:spPr>
            </p:pic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B1137FB-881B-CD6D-D92D-5768250493FB}"/>
                  </a:ext>
                </a:extLst>
              </p:cNvPr>
              <p:cNvGrpSpPr/>
              <p:nvPr/>
            </p:nvGrpSpPr>
            <p:grpSpPr>
              <a:xfrm>
                <a:off x="2219598" y="3541928"/>
                <a:ext cx="1414562" cy="1414562"/>
                <a:chOff x="2203704" y="3035808"/>
                <a:chExt cx="2639773" cy="2639773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BA5DA18C-450C-8494-B22D-9FFB038F5A2F}"/>
                    </a:ext>
                  </a:extLst>
                </p:cNvPr>
                <p:cNvGrpSpPr/>
                <p:nvPr/>
              </p:nvGrpSpPr>
              <p:grpSpPr>
                <a:xfrm>
                  <a:off x="2203704" y="3035808"/>
                  <a:ext cx="2639773" cy="2639773"/>
                  <a:chOff x="2203704" y="3035808"/>
                  <a:chExt cx="2639773" cy="2639773"/>
                </a:xfrm>
              </p:grpSpPr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1909CFEC-79EF-A51F-2DC4-D93F866C0FCE}"/>
                      </a:ext>
                    </a:extLst>
                  </p:cNvPr>
                  <p:cNvSpPr/>
                  <p:nvPr/>
                </p:nvSpPr>
                <p:spPr>
                  <a:xfrm>
                    <a:off x="2203704" y="3035808"/>
                    <a:ext cx="2639773" cy="2639773"/>
                  </a:xfrm>
                  <a:prstGeom prst="ellipse">
                    <a:avLst/>
                  </a:prstGeom>
                  <a:solidFill>
                    <a:srgbClr val="8075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67" name="타원 66">
                    <a:extLst>
                      <a:ext uri="{FF2B5EF4-FFF2-40B4-BE49-F238E27FC236}">
                        <a16:creationId xmlns:a16="http://schemas.microsoft.com/office/drawing/2014/main" id="{DC174162-6CC1-F9E5-8B41-B0A934E02ADF}"/>
                      </a:ext>
                    </a:extLst>
                  </p:cNvPr>
                  <p:cNvSpPr/>
                  <p:nvPr/>
                </p:nvSpPr>
                <p:spPr>
                  <a:xfrm>
                    <a:off x="2318476" y="3150580"/>
                    <a:ext cx="2410228" cy="241022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2358457E-393D-CADD-FA7A-FDAEE0E77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28058" y="3491109"/>
                  <a:ext cx="1391064" cy="17291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D0806A1-0D40-099D-EC19-FA73D57C1A5C}"/>
                </a:ext>
              </a:extLst>
            </p:cNvPr>
            <p:cNvGrpSpPr/>
            <p:nvPr/>
          </p:nvGrpSpPr>
          <p:grpSpPr>
            <a:xfrm>
              <a:off x="7499508" y="2963044"/>
              <a:ext cx="2560471" cy="2560471"/>
              <a:chOff x="7275630" y="3064265"/>
              <a:chExt cx="2560471" cy="2560471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78EF072-8CF2-0DA6-F338-B098B12E9129}"/>
                  </a:ext>
                </a:extLst>
              </p:cNvPr>
              <p:cNvSpPr/>
              <p:nvPr/>
            </p:nvSpPr>
            <p:spPr>
              <a:xfrm>
                <a:off x="7275630" y="3064265"/>
                <a:ext cx="2560471" cy="2560471"/>
              </a:xfrm>
              <a:prstGeom prst="ellipse">
                <a:avLst/>
              </a:prstGeom>
              <a:solidFill>
                <a:srgbClr val="8075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0766625F-7B82-0974-5D01-7D1BD0B6751F}"/>
                  </a:ext>
                </a:extLst>
              </p:cNvPr>
              <p:cNvSpPr/>
              <p:nvPr/>
            </p:nvSpPr>
            <p:spPr>
              <a:xfrm>
                <a:off x="7389606" y="3175590"/>
                <a:ext cx="2337821" cy="2337821"/>
              </a:xfrm>
              <a:prstGeom prst="ellipse">
                <a:avLst/>
              </a:prstGeom>
              <a:solidFill>
                <a:srgbClr val="DEF0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EDABCCFA-ED7D-5425-0713-3ED7D6281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4314" y="3539988"/>
                <a:ext cx="1397000" cy="16256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B82D488-7967-3B23-31CE-2F111F65B2F3}"/>
                </a:ext>
              </a:extLst>
            </p:cNvPr>
            <p:cNvGrpSpPr/>
            <p:nvPr/>
          </p:nvGrpSpPr>
          <p:grpSpPr>
            <a:xfrm>
              <a:off x="3941489" y="3121655"/>
              <a:ext cx="2950158" cy="2244167"/>
              <a:chOff x="3949372" y="3476380"/>
              <a:chExt cx="2950158" cy="2244167"/>
            </a:xfrm>
          </p:grpSpPr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631F36BB-BB59-8EFD-110A-7FCB6CC7EB50}"/>
                  </a:ext>
                </a:extLst>
              </p:cNvPr>
              <p:cNvGrpSpPr/>
              <p:nvPr/>
            </p:nvGrpSpPr>
            <p:grpSpPr>
              <a:xfrm>
                <a:off x="3949372" y="3476380"/>
                <a:ext cx="2950158" cy="2244167"/>
                <a:chOff x="3949372" y="3476380"/>
                <a:chExt cx="2950158" cy="2244167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B3A35541-3755-86CB-2306-4ED82B1ECEE2}"/>
                    </a:ext>
                  </a:extLst>
                </p:cNvPr>
                <p:cNvGrpSpPr/>
                <p:nvPr/>
              </p:nvGrpSpPr>
              <p:grpSpPr>
                <a:xfrm>
                  <a:off x="3949372" y="3534261"/>
                  <a:ext cx="2950158" cy="2171824"/>
                  <a:chOff x="4334256" y="3631502"/>
                  <a:chExt cx="2950158" cy="2171824"/>
                </a:xfrm>
              </p:grpSpPr>
              <p:cxnSp>
                <p:nvCxnSpPr>
                  <p:cNvPr id="32" name="직선 화살표 연결선 31">
                    <a:extLst>
                      <a:ext uri="{FF2B5EF4-FFF2-40B4-BE49-F238E27FC236}">
                        <a16:creationId xmlns:a16="http://schemas.microsoft.com/office/drawing/2014/main" id="{D682BA0F-1F83-3250-AAEA-6BF9C44C6A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34256" y="4691098"/>
                    <a:ext cx="2950158" cy="0"/>
                  </a:xfrm>
                  <a:prstGeom prst="straightConnector1">
                    <a:avLst/>
                  </a:prstGeom>
                  <a:ln w="66675">
                    <a:solidFill>
                      <a:srgbClr val="5445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화살표 연결선 33">
                    <a:extLst>
                      <a:ext uri="{FF2B5EF4-FFF2-40B4-BE49-F238E27FC236}">
                        <a16:creationId xmlns:a16="http://schemas.microsoft.com/office/drawing/2014/main" id="{B0863D82-8840-C26C-92D7-5DC24BD009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28897" y="3631502"/>
                    <a:ext cx="1255517" cy="562462"/>
                  </a:xfrm>
                  <a:prstGeom prst="straightConnector1">
                    <a:avLst/>
                  </a:prstGeom>
                  <a:ln w="66675">
                    <a:solidFill>
                      <a:srgbClr val="5445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화살표 연결선 41">
                    <a:extLst>
                      <a:ext uri="{FF2B5EF4-FFF2-40B4-BE49-F238E27FC236}">
                        <a16:creationId xmlns:a16="http://schemas.microsoft.com/office/drawing/2014/main" id="{CEB40404-CAA2-027B-0C00-9D0EB3CE38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28896" y="5240864"/>
                    <a:ext cx="1255517" cy="562462"/>
                  </a:xfrm>
                  <a:prstGeom prst="straightConnector1">
                    <a:avLst/>
                  </a:prstGeom>
                  <a:ln w="66675">
                    <a:solidFill>
                      <a:srgbClr val="5445C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60176C5E-B92A-79F2-3B2F-E9CFB311264B}"/>
                    </a:ext>
                  </a:extLst>
                </p:cNvPr>
                <p:cNvSpPr/>
                <p:nvPr/>
              </p:nvSpPr>
              <p:spPr>
                <a:xfrm>
                  <a:off x="5385132" y="4271908"/>
                  <a:ext cx="643967" cy="643967"/>
                </a:xfrm>
                <a:prstGeom prst="ellipse">
                  <a:avLst/>
                </a:prstGeom>
                <a:solidFill>
                  <a:srgbClr val="DEF0F3"/>
                </a:solidFill>
                <a:ln w="28575">
                  <a:solidFill>
                    <a:srgbClr val="5445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32CA181C-7775-8E47-CCDA-C6FF32DBEEE3}"/>
                    </a:ext>
                  </a:extLst>
                </p:cNvPr>
                <p:cNvSpPr/>
                <p:nvPr/>
              </p:nvSpPr>
              <p:spPr>
                <a:xfrm>
                  <a:off x="5988636" y="3476380"/>
                  <a:ext cx="643967" cy="643967"/>
                </a:xfrm>
                <a:prstGeom prst="ellipse">
                  <a:avLst/>
                </a:prstGeom>
                <a:solidFill>
                  <a:srgbClr val="DEF0F3"/>
                </a:solidFill>
                <a:ln w="28575">
                  <a:solidFill>
                    <a:srgbClr val="5445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2A0AC9F0-B675-8E31-C175-2CC5267A199D}"/>
                    </a:ext>
                  </a:extLst>
                </p:cNvPr>
                <p:cNvSpPr/>
                <p:nvPr/>
              </p:nvSpPr>
              <p:spPr>
                <a:xfrm>
                  <a:off x="5988636" y="5076580"/>
                  <a:ext cx="643967" cy="643967"/>
                </a:xfrm>
                <a:prstGeom prst="ellipse">
                  <a:avLst/>
                </a:prstGeom>
                <a:solidFill>
                  <a:srgbClr val="DEF0F3"/>
                </a:solidFill>
                <a:ln w="28575">
                  <a:solidFill>
                    <a:srgbClr val="5445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08DFE95-7B54-3FF3-0019-FF2468ECF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7179" y="3598203"/>
                <a:ext cx="266879" cy="40031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91D73D9-9EA0-E3C7-4525-F0A16198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3675" y="4393697"/>
                <a:ext cx="266879" cy="400319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634D46B-464E-4651-CAAC-476887D5E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7179" y="5224694"/>
                <a:ext cx="266879" cy="400319"/>
              </a:xfrm>
              <a:prstGeom prst="rect">
                <a:avLst/>
              </a:prstGeom>
            </p:spPr>
          </p:pic>
        </p:grpSp>
      </p:grpSp>
      <p:sp>
        <p:nvSpPr>
          <p:cNvPr id="7" name="슬라이드 번호 개체 틀 18">
            <a:extLst>
              <a:ext uri="{FF2B5EF4-FFF2-40B4-BE49-F238E27FC236}">
                <a16:creationId xmlns:a16="http://schemas.microsoft.com/office/drawing/2014/main" id="{EBFDA296-978F-4EEF-B668-3078D144C70D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14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28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E8BA3F94-5598-C1BE-1179-920949265C95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역할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E4C2911-F7E8-EF5A-00C8-BF3D9D73645C}"/>
              </a:ext>
            </a:extLst>
          </p:cNvPr>
          <p:cNvSpPr/>
          <p:nvPr/>
        </p:nvSpPr>
        <p:spPr>
          <a:xfrm>
            <a:off x="766760" y="1613035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1" lang="ko-KR" altLang="en-US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개인 맞춤형 치료</a:t>
            </a:r>
            <a:endParaRPr lang="en-US" altLang="ko-Kore-KR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483ABA90-83C7-09BB-0FC5-45339AC731B8}"/>
              </a:ext>
            </a:extLst>
          </p:cNvPr>
          <p:cNvSpPr/>
          <p:nvPr/>
        </p:nvSpPr>
        <p:spPr>
          <a:xfrm>
            <a:off x="766763" y="1066064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1" lang="ko-KR" altLang="en-US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환자에 맞는 콘텐츠 추천</a:t>
            </a:r>
            <a:endParaRPr lang="en-US" altLang="ko-Kore-KR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32C0CD6-ED44-17CC-E51D-BD21C334199C}"/>
              </a:ext>
            </a:extLst>
          </p:cNvPr>
          <p:cNvGrpSpPr/>
          <p:nvPr/>
        </p:nvGrpSpPr>
        <p:grpSpPr>
          <a:xfrm>
            <a:off x="2219598" y="2285622"/>
            <a:ext cx="7840381" cy="3839710"/>
            <a:chOff x="2219598" y="2285622"/>
            <a:chExt cx="7840381" cy="383971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EE481A7-6111-0238-2B90-AA05C2A92059}"/>
                </a:ext>
              </a:extLst>
            </p:cNvPr>
            <p:cNvGrpSpPr/>
            <p:nvPr/>
          </p:nvGrpSpPr>
          <p:grpSpPr>
            <a:xfrm>
              <a:off x="2219598" y="2285622"/>
              <a:ext cx="3092288" cy="3839710"/>
              <a:chOff x="2219598" y="2285622"/>
              <a:chExt cx="3092288" cy="3839710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E639F9FA-D376-62E3-6149-08485D7F408B}"/>
                  </a:ext>
                </a:extLst>
              </p:cNvPr>
              <p:cNvGrpSpPr/>
              <p:nvPr/>
            </p:nvGrpSpPr>
            <p:grpSpPr>
              <a:xfrm>
                <a:off x="3897324" y="2285622"/>
                <a:ext cx="1414562" cy="1414562"/>
                <a:chOff x="2203704" y="3035808"/>
                <a:chExt cx="2639773" cy="2639773"/>
              </a:xfrm>
            </p:grpSpPr>
            <p:grpSp>
              <p:nvGrpSpPr>
                <p:cNvPr id="141" name="그룹 140">
                  <a:extLst>
                    <a:ext uri="{FF2B5EF4-FFF2-40B4-BE49-F238E27FC236}">
                      <a16:creationId xmlns:a16="http://schemas.microsoft.com/office/drawing/2014/main" id="{0C5DEE5A-B566-BDB2-EAF6-7E1F12EB414B}"/>
                    </a:ext>
                  </a:extLst>
                </p:cNvPr>
                <p:cNvGrpSpPr/>
                <p:nvPr/>
              </p:nvGrpSpPr>
              <p:grpSpPr>
                <a:xfrm>
                  <a:off x="2203704" y="3035808"/>
                  <a:ext cx="2639773" cy="2639773"/>
                  <a:chOff x="2203704" y="3035808"/>
                  <a:chExt cx="2639773" cy="2639773"/>
                </a:xfrm>
              </p:grpSpPr>
              <p:sp>
                <p:nvSpPr>
                  <p:cNvPr id="143" name="타원 142">
                    <a:extLst>
                      <a:ext uri="{FF2B5EF4-FFF2-40B4-BE49-F238E27FC236}">
                        <a16:creationId xmlns:a16="http://schemas.microsoft.com/office/drawing/2014/main" id="{0F01CB69-1409-5DFF-CB4C-458BF38F5648}"/>
                      </a:ext>
                    </a:extLst>
                  </p:cNvPr>
                  <p:cNvSpPr/>
                  <p:nvPr/>
                </p:nvSpPr>
                <p:spPr>
                  <a:xfrm>
                    <a:off x="2203704" y="3035808"/>
                    <a:ext cx="2639773" cy="2639773"/>
                  </a:xfrm>
                  <a:prstGeom prst="ellipse">
                    <a:avLst/>
                  </a:prstGeom>
                  <a:solidFill>
                    <a:srgbClr val="8075D0">
                      <a:alpha val="39999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44" name="타원 143">
                    <a:extLst>
                      <a:ext uri="{FF2B5EF4-FFF2-40B4-BE49-F238E27FC236}">
                        <a16:creationId xmlns:a16="http://schemas.microsoft.com/office/drawing/2014/main" id="{D1C75D2F-1A6C-A8BA-857F-46AD0FD8D8E4}"/>
                      </a:ext>
                    </a:extLst>
                  </p:cNvPr>
                  <p:cNvSpPr/>
                  <p:nvPr/>
                </p:nvSpPr>
                <p:spPr>
                  <a:xfrm>
                    <a:off x="2318476" y="3150580"/>
                    <a:ext cx="2410228" cy="241022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pic>
              <p:nvPicPr>
                <p:cNvPr id="142" name="그림 141">
                  <a:extLst>
                    <a:ext uri="{FF2B5EF4-FFF2-40B4-BE49-F238E27FC236}">
                      <a16:creationId xmlns:a16="http://schemas.microsoft.com/office/drawing/2014/main" id="{5AF6959A-0AAC-004A-2792-E02C78428B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2828058" y="3491109"/>
                  <a:ext cx="1391064" cy="1729170"/>
                </a:xfrm>
                <a:prstGeom prst="rect">
                  <a:avLst/>
                </a:prstGeom>
              </p:spPr>
            </p:pic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648E0549-2E53-C5B5-6692-696075D3220E}"/>
                  </a:ext>
                </a:extLst>
              </p:cNvPr>
              <p:cNvGrpSpPr/>
              <p:nvPr/>
            </p:nvGrpSpPr>
            <p:grpSpPr>
              <a:xfrm>
                <a:off x="3897324" y="4710770"/>
                <a:ext cx="1414562" cy="1414562"/>
                <a:chOff x="2203704" y="3035808"/>
                <a:chExt cx="2639773" cy="2639773"/>
              </a:xfrm>
            </p:grpSpPr>
            <p:grpSp>
              <p:nvGrpSpPr>
                <p:cNvPr id="137" name="그룹 136">
                  <a:extLst>
                    <a:ext uri="{FF2B5EF4-FFF2-40B4-BE49-F238E27FC236}">
                      <a16:creationId xmlns:a16="http://schemas.microsoft.com/office/drawing/2014/main" id="{289C177F-CEDC-D826-F1B9-F44AD0B835E1}"/>
                    </a:ext>
                  </a:extLst>
                </p:cNvPr>
                <p:cNvGrpSpPr/>
                <p:nvPr/>
              </p:nvGrpSpPr>
              <p:grpSpPr>
                <a:xfrm>
                  <a:off x="2203704" y="3035808"/>
                  <a:ext cx="2639773" cy="2639773"/>
                  <a:chOff x="2203704" y="3035808"/>
                  <a:chExt cx="2639773" cy="2639773"/>
                </a:xfrm>
              </p:grpSpPr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id="{66037842-C50A-F392-5A94-38DA5712FD2E}"/>
                      </a:ext>
                    </a:extLst>
                  </p:cNvPr>
                  <p:cNvSpPr/>
                  <p:nvPr/>
                </p:nvSpPr>
                <p:spPr>
                  <a:xfrm>
                    <a:off x="2203704" y="3035808"/>
                    <a:ext cx="2639773" cy="2639773"/>
                  </a:xfrm>
                  <a:prstGeom prst="ellipse">
                    <a:avLst/>
                  </a:prstGeom>
                  <a:solidFill>
                    <a:srgbClr val="8075D0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40" name="타원 139">
                    <a:extLst>
                      <a:ext uri="{FF2B5EF4-FFF2-40B4-BE49-F238E27FC236}">
                        <a16:creationId xmlns:a16="http://schemas.microsoft.com/office/drawing/2014/main" id="{39B95774-0BBF-8F62-50C0-E01FBF32E198}"/>
                      </a:ext>
                    </a:extLst>
                  </p:cNvPr>
                  <p:cNvSpPr/>
                  <p:nvPr/>
                </p:nvSpPr>
                <p:spPr>
                  <a:xfrm>
                    <a:off x="2318476" y="3150580"/>
                    <a:ext cx="2410228" cy="241022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pic>
              <p:nvPicPr>
                <p:cNvPr id="138" name="그림 137">
                  <a:extLst>
                    <a:ext uri="{FF2B5EF4-FFF2-40B4-BE49-F238E27FC236}">
                      <a16:creationId xmlns:a16="http://schemas.microsoft.com/office/drawing/2014/main" id="{E431DB04-DFFD-D6DA-0697-F7D6D606D7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20000"/>
                </a:blip>
                <a:stretch>
                  <a:fillRect/>
                </a:stretch>
              </p:blipFill>
              <p:spPr>
                <a:xfrm>
                  <a:off x="2828058" y="3491109"/>
                  <a:ext cx="1391064" cy="1729170"/>
                </a:xfrm>
                <a:prstGeom prst="rect">
                  <a:avLst/>
                </a:prstGeom>
              </p:spPr>
            </p:pic>
          </p:grpSp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41222FBD-4824-6C51-1A7B-F087717D3977}"/>
                  </a:ext>
                </a:extLst>
              </p:cNvPr>
              <p:cNvGrpSpPr/>
              <p:nvPr/>
            </p:nvGrpSpPr>
            <p:grpSpPr>
              <a:xfrm>
                <a:off x="2219598" y="3541928"/>
                <a:ext cx="1414562" cy="1414562"/>
                <a:chOff x="2203704" y="3035808"/>
                <a:chExt cx="2639773" cy="2639773"/>
              </a:xfrm>
            </p:grpSpPr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id="{B21DBEE1-3057-A1FB-A3CB-DF6B62FD5197}"/>
                    </a:ext>
                  </a:extLst>
                </p:cNvPr>
                <p:cNvGrpSpPr/>
                <p:nvPr/>
              </p:nvGrpSpPr>
              <p:grpSpPr>
                <a:xfrm>
                  <a:off x="2203704" y="3035808"/>
                  <a:ext cx="2639773" cy="2639773"/>
                  <a:chOff x="2203704" y="3035808"/>
                  <a:chExt cx="2639773" cy="2639773"/>
                </a:xfrm>
              </p:grpSpPr>
              <p:sp>
                <p:nvSpPr>
                  <p:cNvPr id="135" name="타원 134">
                    <a:extLst>
                      <a:ext uri="{FF2B5EF4-FFF2-40B4-BE49-F238E27FC236}">
                        <a16:creationId xmlns:a16="http://schemas.microsoft.com/office/drawing/2014/main" id="{3E6E254B-A271-4585-D079-032DC6EB57EC}"/>
                      </a:ext>
                    </a:extLst>
                  </p:cNvPr>
                  <p:cNvSpPr/>
                  <p:nvPr/>
                </p:nvSpPr>
                <p:spPr>
                  <a:xfrm>
                    <a:off x="2203704" y="3035808"/>
                    <a:ext cx="2639773" cy="2639773"/>
                  </a:xfrm>
                  <a:prstGeom prst="ellipse">
                    <a:avLst/>
                  </a:prstGeom>
                  <a:solidFill>
                    <a:srgbClr val="8075D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36" name="타원 135">
                    <a:extLst>
                      <a:ext uri="{FF2B5EF4-FFF2-40B4-BE49-F238E27FC236}">
                        <a16:creationId xmlns:a16="http://schemas.microsoft.com/office/drawing/2014/main" id="{23FA2D03-9401-9EFF-F2F0-406AFE7294C4}"/>
                      </a:ext>
                    </a:extLst>
                  </p:cNvPr>
                  <p:cNvSpPr/>
                  <p:nvPr/>
                </p:nvSpPr>
                <p:spPr>
                  <a:xfrm>
                    <a:off x="2318476" y="3150580"/>
                    <a:ext cx="2410228" cy="2410228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</p:grpSp>
            <p:pic>
              <p:nvPicPr>
                <p:cNvPr id="134" name="그림 133">
                  <a:extLst>
                    <a:ext uri="{FF2B5EF4-FFF2-40B4-BE49-F238E27FC236}">
                      <a16:creationId xmlns:a16="http://schemas.microsoft.com/office/drawing/2014/main" id="{7F2ABEFA-AD94-EE15-7451-8EFEB907B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28058" y="3491109"/>
                  <a:ext cx="1391064" cy="17291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C3F9752E-F893-2447-3C28-910E62E340BC}"/>
                </a:ext>
              </a:extLst>
            </p:cNvPr>
            <p:cNvGrpSpPr/>
            <p:nvPr/>
          </p:nvGrpSpPr>
          <p:grpSpPr>
            <a:xfrm>
              <a:off x="7499508" y="2963044"/>
              <a:ext cx="2560471" cy="2560471"/>
              <a:chOff x="7275630" y="3064265"/>
              <a:chExt cx="2560471" cy="2560471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6C03A964-2EBC-37A2-4442-F6486F62F126}"/>
                  </a:ext>
                </a:extLst>
              </p:cNvPr>
              <p:cNvSpPr/>
              <p:nvPr/>
            </p:nvSpPr>
            <p:spPr>
              <a:xfrm>
                <a:off x="7275630" y="3064265"/>
                <a:ext cx="2560471" cy="2560471"/>
              </a:xfrm>
              <a:prstGeom prst="ellipse">
                <a:avLst/>
              </a:prstGeom>
              <a:solidFill>
                <a:srgbClr val="8075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2A8C527D-BC05-FCD6-994A-AB836D39D3E7}"/>
                  </a:ext>
                </a:extLst>
              </p:cNvPr>
              <p:cNvSpPr/>
              <p:nvPr/>
            </p:nvSpPr>
            <p:spPr>
              <a:xfrm>
                <a:off x="7389606" y="3175590"/>
                <a:ext cx="2337821" cy="2337821"/>
              </a:xfrm>
              <a:prstGeom prst="ellipse">
                <a:avLst/>
              </a:prstGeom>
              <a:solidFill>
                <a:srgbClr val="DEF0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66B013B-3DCB-646A-6191-F8EE5DE36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4314" y="3539988"/>
                <a:ext cx="1397000" cy="16256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096A4F19-9F14-7F91-237D-4FBC0E84F2CE}"/>
                </a:ext>
              </a:extLst>
            </p:cNvPr>
            <p:cNvGrpSpPr/>
            <p:nvPr/>
          </p:nvGrpSpPr>
          <p:grpSpPr>
            <a:xfrm>
              <a:off x="3941489" y="3179536"/>
              <a:ext cx="2950158" cy="2171824"/>
              <a:chOff x="4334256" y="3631502"/>
              <a:chExt cx="2950158" cy="2171824"/>
            </a:xfrm>
          </p:grpSpPr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9DF17D51-CC7A-8983-68B0-244B2853E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4256" y="4691098"/>
                <a:ext cx="2950158" cy="0"/>
              </a:xfrm>
              <a:prstGeom prst="straightConnector1">
                <a:avLst/>
              </a:prstGeom>
              <a:ln w="66675">
                <a:solidFill>
                  <a:srgbClr val="5445C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>
                <a:extLst>
                  <a:ext uri="{FF2B5EF4-FFF2-40B4-BE49-F238E27FC236}">
                    <a16:creationId xmlns:a16="http://schemas.microsoft.com/office/drawing/2014/main" id="{7929FA8F-4329-FE7E-5368-B5C42CBEB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897" y="3631502"/>
                <a:ext cx="1255517" cy="562462"/>
              </a:xfrm>
              <a:prstGeom prst="straightConnector1">
                <a:avLst/>
              </a:prstGeom>
              <a:ln w="66675">
                <a:solidFill>
                  <a:srgbClr val="5445C0">
                    <a:alpha val="20000"/>
                  </a:srgb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화살표 연결선 125">
                <a:extLst>
                  <a:ext uri="{FF2B5EF4-FFF2-40B4-BE49-F238E27FC236}">
                    <a16:creationId xmlns:a16="http://schemas.microsoft.com/office/drawing/2014/main" id="{E5AB5BF8-103A-2686-75C9-532D452E05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8896" y="5240864"/>
                <a:ext cx="1255517" cy="562462"/>
              </a:xfrm>
              <a:prstGeom prst="straightConnector1">
                <a:avLst/>
              </a:prstGeom>
              <a:ln w="66675">
                <a:solidFill>
                  <a:srgbClr val="5445C0">
                    <a:alpha val="20000"/>
                  </a:srgb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9A01E8EE-363C-6947-90D0-ADCAD1A4B41D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15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03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D195E6C-C83B-4340-60FB-096B55A59A3D}"/>
              </a:ext>
            </a:extLst>
          </p:cNvPr>
          <p:cNvSpPr/>
          <p:nvPr/>
        </p:nvSpPr>
        <p:spPr>
          <a:xfrm>
            <a:off x="766761" y="1058464"/>
            <a:ext cx="11569756" cy="673920"/>
          </a:xfrm>
          <a:prstGeom prst="round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0">
                <a:schemeClr val="bg1">
                  <a:alpha val="60143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B639A88-A593-93E4-CA97-492A6E480E54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이명 </a:t>
            </a: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SoriClear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모서리가 둥근 직사각형 4">
            <a:extLst>
              <a:ext uri="{FF2B5EF4-FFF2-40B4-BE49-F238E27FC236}">
                <a16:creationId xmlns:a16="http://schemas.microsoft.com/office/drawing/2014/main" id="{87215A8A-428E-F9F3-34B0-B6EE5BB51D09}"/>
              </a:ext>
            </a:extLst>
          </p:cNvPr>
          <p:cNvSpPr txBox="1"/>
          <p:nvPr/>
        </p:nvSpPr>
        <p:spPr>
          <a:xfrm>
            <a:off x="799661" y="1085411"/>
            <a:ext cx="4952554" cy="60812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치료 음원</a:t>
            </a:r>
            <a:endParaRPr lang="en-US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FB85AC-A05E-3D63-AFC1-DBA1FBC0F50D}"/>
              </a:ext>
            </a:extLst>
          </p:cNvPr>
          <p:cNvGrpSpPr/>
          <p:nvPr/>
        </p:nvGrpSpPr>
        <p:grpSpPr>
          <a:xfrm>
            <a:off x="3269284" y="1975749"/>
            <a:ext cx="1646076" cy="4243855"/>
            <a:chOff x="3292335" y="2381740"/>
            <a:chExt cx="1646076" cy="4243855"/>
          </a:xfrm>
        </p:grpSpPr>
        <p:pic>
          <p:nvPicPr>
            <p:cNvPr id="39" name="그림 38" descr="텍스트, 스크린샷, 멀티미디어, 모바일 기기이(가) 표시된 사진&#10;&#10;자동 생성된 설명">
              <a:extLst>
                <a:ext uri="{FF2B5EF4-FFF2-40B4-BE49-F238E27FC236}">
                  <a16:creationId xmlns:a16="http://schemas.microsoft.com/office/drawing/2014/main" id="{010208FB-3410-4723-D189-520A89741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8103" y="2381740"/>
              <a:ext cx="1494682" cy="2870319"/>
            </a:xfrm>
            <a:prstGeom prst="rect">
              <a:avLst/>
            </a:prstGeom>
          </p:spPr>
        </p:pic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2EBCB546-2DDD-103F-544B-CC00B590541A}"/>
                </a:ext>
              </a:extLst>
            </p:cNvPr>
            <p:cNvSpPr/>
            <p:nvPr/>
          </p:nvSpPr>
          <p:spPr>
            <a:xfrm>
              <a:off x="3292335" y="5402730"/>
              <a:ext cx="1646076" cy="1222865"/>
            </a:xfrm>
            <a:prstGeom prst="roundRect">
              <a:avLst/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2.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THI, VAS 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진단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이명 장애척도 점수</a:t>
              </a:r>
              <a:endParaRPr kumimoji="1"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인지 왜곡상태 진단</a:t>
              </a:r>
              <a:endParaRPr kumimoji="1" lang="ko-Kore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endParaRPr kumimoji="1" lang="ko-Kore-KR" altLang="en-US" sz="10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6DA3EC-EED2-5125-09F7-8278459821C9}"/>
              </a:ext>
            </a:extLst>
          </p:cNvPr>
          <p:cNvGrpSpPr/>
          <p:nvPr/>
        </p:nvGrpSpPr>
        <p:grpSpPr>
          <a:xfrm>
            <a:off x="5249909" y="1975749"/>
            <a:ext cx="1646076" cy="4245202"/>
            <a:chOff x="5272959" y="2381740"/>
            <a:chExt cx="1646076" cy="4245202"/>
          </a:xfrm>
        </p:grpSpPr>
        <p:pic>
          <p:nvPicPr>
            <p:cNvPr id="41" name="그림 40" descr="텍스트, 스크린샷, 멀티미디어, 소프트웨어이(가) 표시된 사진&#10;&#10;자동 생성된 설명">
              <a:extLst>
                <a:ext uri="{FF2B5EF4-FFF2-40B4-BE49-F238E27FC236}">
                  <a16:creationId xmlns:a16="http://schemas.microsoft.com/office/drawing/2014/main" id="{2CB5719C-9EE0-D7F3-8520-4960BF2FE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8704" y="2381740"/>
              <a:ext cx="1494683" cy="2870319"/>
            </a:xfrm>
            <a:prstGeom prst="rect">
              <a:avLst/>
            </a:prstGeom>
          </p:spPr>
        </p:pic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41884307-DE63-53D3-E7B7-12DD1A1B11C2}"/>
                </a:ext>
              </a:extLst>
            </p:cNvPr>
            <p:cNvSpPr/>
            <p:nvPr/>
          </p:nvSpPr>
          <p:spPr>
            <a:xfrm>
              <a:off x="5272959" y="5393221"/>
              <a:ext cx="1646076" cy="1233721"/>
            </a:xfrm>
            <a:prstGeom prst="roundRect">
              <a:avLst/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3.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생각기록지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환자의 자가 기록</a:t>
              </a:r>
              <a:endParaRPr kumimoji="1"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감정기록에 대한 피드백 통해 인식 개선</a:t>
              </a:r>
              <a:endParaRPr kumimoji="1" lang="ko-Kore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endParaRPr kumimoji="1" lang="ko-Kore-KR" altLang="en-US" sz="10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80C0C0-CC6B-316B-D172-07A5FF95E1A7}"/>
              </a:ext>
            </a:extLst>
          </p:cNvPr>
          <p:cNvGrpSpPr/>
          <p:nvPr/>
        </p:nvGrpSpPr>
        <p:grpSpPr>
          <a:xfrm>
            <a:off x="7230534" y="1975928"/>
            <a:ext cx="1646076" cy="4245023"/>
            <a:chOff x="7253583" y="2381919"/>
            <a:chExt cx="1646076" cy="4245023"/>
          </a:xfrm>
        </p:grpSpPr>
        <p:pic>
          <p:nvPicPr>
            <p:cNvPr id="43" name="그림 42" descr="텍스트, 스크린샷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00CC4BB5-7F30-1E20-4B9E-86A4CDE6C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9306" y="2381919"/>
              <a:ext cx="1494682" cy="2870319"/>
            </a:xfrm>
            <a:prstGeom prst="rect">
              <a:avLst/>
            </a:prstGeom>
          </p:spPr>
        </p:pic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9B756F36-2EFE-0565-0C1A-A8C67624C92A}"/>
                </a:ext>
              </a:extLst>
            </p:cNvPr>
            <p:cNvSpPr/>
            <p:nvPr/>
          </p:nvSpPr>
          <p:spPr>
            <a:xfrm>
              <a:off x="7253583" y="5393221"/>
              <a:ext cx="1646076" cy="1233721"/>
            </a:xfrm>
            <a:prstGeom prst="roundRect">
              <a:avLst/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4.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교육 콘텐츠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콘텐츠 </a:t>
              </a: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50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종 자체 개발</a:t>
              </a:r>
              <a:endParaRPr kumimoji="1" lang="ko-Kore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endParaRPr kumimoji="1" lang="ko-Kore-KR" altLang="en-US" sz="10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023DC5-5A36-6A56-27DD-31ABF5B94F15}"/>
              </a:ext>
            </a:extLst>
          </p:cNvPr>
          <p:cNvGrpSpPr/>
          <p:nvPr/>
        </p:nvGrpSpPr>
        <p:grpSpPr>
          <a:xfrm>
            <a:off x="9211157" y="1975749"/>
            <a:ext cx="1646076" cy="4254711"/>
            <a:chOff x="9234209" y="2381740"/>
            <a:chExt cx="1646076" cy="4254711"/>
          </a:xfrm>
        </p:grpSpPr>
        <p:pic>
          <p:nvPicPr>
            <p:cNvPr id="45" name="그림 44" descr="텍스트, 스크린샷, 번호, 멀티미디어이(가) 표시된 사진&#10;&#10;자동 생성된 설명">
              <a:extLst>
                <a:ext uri="{FF2B5EF4-FFF2-40B4-BE49-F238E27FC236}">
                  <a16:creationId xmlns:a16="http://schemas.microsoft.com/office/drawing/2014/main" id="{C6F77497-FF65-C87A-9EB4-CD4A7A9A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9906" y="2381740"/>
              <a:ext cx="1494682" cy="2870319"/>
            </a:xfrm>
            <a:prstGeom prst="rect">
              <a:avLst/>
            </a:prstGeom>
          </p:spPr>
        </p:pic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426F1EAD-3308-83B5-4DFD-A07EA81385DB}"/>
                </a:ext>
              </a:extLst>
            </p:cNvPr>
            <p:cNvSpPr/>
            <p:nvPr/>
          </p:nvSpPr>
          <p:spPr>
            <a:xfrm>
              <a:off x="9234209" y="5402730"/>
              <a:ext cx="1646076" cy="1233721"/>
            </a:xfrm>
            <a:prstGeom prst="roundRect">
              <a:avLst/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5.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학습 통계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학습 </a:t>
              </a:r>
              <a:r>
                <a:rPr kumimoji="1" lang="ko-KR" altLang="en-US" sz="105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진도율</a:t>
              </a:r>
              <a:endParaRPr kumimoji="1"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진단 평가 결과</a:t>
              </a:r>
              <a:endParaRPr kumimoji="1" lang="en-US" altLang="ko-KR" sz="10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학습 패턴</a:t>
              </a:r>
              <a:endParaRPr kumimoji="1" lang="ko-Kore-KR" altLang="en-US" sz="10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FA7F7D-7261-4A3F-58AC-AAD0E7804A5A}"/>
              </a:ext>
            </a:extLst>
          </p:cNvPr>
          <p:cNvGrpSpPr/>
          <p:nvPr/>
        </p:nvGrpSpPr>
        <p:grpSpPr>
          <a:xfrm>
            <a:off x="1288659" y="1975749"/>
            <a:ext cx="1646076" cy="4229728"/>
            <a:chOff x="1311711" y="2381740"/>
            <a:chExt cx="1646076" cy="4229728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1CB64416-6029-1DB3-6606-5D2C6A176C89}"/>
                </a:ext>
              </a:extLst>
            </p:cNvPr>
            <p:cNvSpPr/>
            <p:nvPr/>
          </p:nvSpPr>
          <p:spPr>
            <a:xfrm>
              <a:off x="1311711" y="5402730"/>
              <a:ext cx="1646076" cy="1208738"/>
            </a:xfrm>
            <a:prstGeom prst="roundRect">
              <a:avLst/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ore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  <a:r>
                <a:rPr kumimoji="1" lang="en-US" altLang="ko-KR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  <a:r>
                <a: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오늘의 학습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-</a:t>
              </a:r>
              <a:r>
                <a:rPr kumimoji="1" lang="ko-KR" altLang="en-US" sz="10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매일 정해진 커리큘럼 순차 학습</a:t>
              </a:r>
              <a:endParaRPr kumimoji="1" lang="ko-Kore-KR" altLang="en-US" sz="10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endParaRPr kumimoji="1" lang="ko-Kore-KR" altLang="en-US" sz="1100" dirty="0"/>
            </a:p>
          </p:txBody>
        </p:sp>
        <p:pic>
          <p:nvPicPr>
            <p:cNvPr id="58" name="그림 57" descr="텍스트, 스크린샷, 멀티미디어, 휴대 전화이(가) 표시된 사진&#10;&#10;자동 생성된 설명">
              <a:extLst>
                <a:ext uri="{FF2B5EF4-FFF2-40B4-BE49-F238E27FC236}">
                  <a16:creationId xmlns:a16="http://schemas.microsoft.com/office/drawing/2014/main" id="{3FA623FA-C01D-E883-BD6A-F54D5DFA0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3859" y="2381740"/>
              <a:ext cx="1494870" cy="2870679"/>
            </a:xfrm>
            <a:prstGeom prst="rect">
              <a:avLst/>
            </a:prstGeom>
          </p:spPr>
        </p:pic>
      </p:grpSp>
      <p:sp>
        <p:nvSpPr>
          <p:cNvPr id="11" name="슬라이드 번호 개체 틀 18">
            <a:extLst>
              <a:ext uri="{FF2B5EF4-FFF2-40B4-BE49-F238E27FC236}">
                <a16:creationId xmlns:a16="http://schemas.microsoft.com/office/drawing/2014/main" id="{0B43C07F-4D60-21EF-16D3-12DFC3745D3D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16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47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58F6E690-CC64-63E7-B7C4-2120EE8AF65A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우울증 </a:t>
            </a: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B-ACT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5B1B065-70B2-5034-5567-D7FDE0843576}"/>
              </a:ext>
            </a:extLst>
          </p:cNvPr>
          <p:cNvSpPr/>
          <p:nvPr/>
        </p:nvSpPr>
        <p:spPr>
          <a:xfrm>
            <a:off x="766761" y="1058464"/>
            <a:ext cx="11569756" cy="673920"/>
          </a:xfrm>
          <a:prstGeom prst="round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0">
                <a:schemeClr val="bg1">
                  <a:alpha val="60143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ore-KR" altLang="en-US" dirty="0"/>
          </a:p>
        </p:txBody>
      </p:sp>
      <p:sp>
        <p:nvSpPr>
          <p:cNvPr id="12" name="모서리가 둥근 직사각형 4">
            <a:extLst>
              <a:ext uri="{FF2B5EF4-FFF2-40B4-BE49-F238E27FC236}">
                <a16:creationId xmlns:a16="http://schemas.microsoft.com/office/drawing/2014/main" id="{FD3BDB18-4ECD-1FB1-9D74-35DFCB2C9776}"/>
              </a:ext>
            </a:extLst>
          </p:cNvPr>
          <p:cNvSpPr txBox="1"/>
          <p:nvPr/>
        </p:nvSpPr>
        <p:spPr>
          <a:xfrm>
            <a:off x="799661" y="1085411"/>
            <a:ext cx="4952554" cy="60812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치료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행동</a:t>
            </a:r>
            <a:endParaRPr lang="en-US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F60E88-D8B8-CAA2-CF6F-6A54D42CBD55}"/>
              </a:ext>
            </a:extLst>
          </p:cNvPr>
          <p:cNvGrpSpPr/>
          <p:nvPr/>
        </p:nvGrpSpPr>
        <p:grpSpPr>
          <a:xfrm>
            <a:off x="1311712" y="2024063"/>
            <a:ext cx="9568576" cy="4417641"/>
            <a:chOff x="1897110" y="2218810"/>
            <a:chExt cx="9568576" cy="44176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24FF7E7-5D77-44F1-B466-27BA00F2240C}"/>
                </a:ext>
              </a:extLst>
            </p:cNvPr>
            <p:cNvGrpSpPr/>
            <p:nvPr/>
          </p:nvGrpSpPr>
          <p:grpSpPr>
            <a:xfrm>
              <a:off x="3877734" y="2218810"/>
              <a:ext cx="1646076" cy="4406785"/>
              <a:chOff x="3877736" y="2218810"/>
              <a:chExt cx="1646076" cy="4406785"/>
            </a:xfrm>
          </p:grpSpPr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0061F8BC-96D6-6558-A394-744D0594A7FA}"/>
                  </a:ext>
                </a:extLst>
              </p:cNvPr>
              <p:cNvSpPr/>
              <p:nvPr/>
            </p:nvSpPr>
            <p:spPr>
              <a:xfrm>
                <a:off x="3877736" y="5402730"/>
                <a:ext cx="1646076" cy="1222865"/>
              </a:xfrm>
              <a:prstGeom prst="roundRect">
                <a:avLst/>
              </a:prstGeom>
              <a:solidFill>
                <a:srgbClr val="544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&lt;PHQ-9 </a:t>
                </a:r>
                <a:r>
                  <a:rPr kumimoji="1" lang="ko-KR" altLang="en-US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진단</a:t>
                </a:r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&gt;</a:t>
                </a:r>
                <a:endParaRPr kumimoji="1" lang="ko-KR" altLang="en-US" sz="1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1. PHQ 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검사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우울증 정도를 진단</a:t>
                </a:r>
                <a:endParaRPr kumimoji="1" lang="ko-Kore-KR" altLang="en-US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algn="ctr"/>
                <a:endParaRPr kumimoji="1" lang="ko-Kore-KR" altLang="en-US" sz="1000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BDBCD72-4ADD-B711-11BC-930CC0D6C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53474" y="2218810"/>
                <a:ext cx="1494600" cy="3133840"/>
              </a:xfrm>
              <a:prstGeom prst="rect">
                <a:avLst/>
              </a:prstGeom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242535-F942-CBA4-0DF4-7BFB31D384B2}"/>
                </a:ext>
              </a:extLst>
            </p:cNvPr>
            <p:cNvGrpSpPr/>
            <p:nvPr/>
          </p:nvGrpSpPr>
          <p:grpSpPr>
            <a:xfrm>
              <a:off x="1897110" y="2218811"/>
              <a:ext cx="1646076" cy="4392657"/>
              <a:chOff x="1897110" y="2218811"/>
              <a:chExt cx="1646076" cy="4392657"/>
            </a:xfrm>
          </p:grpSpPr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129842BE-6700-AB97-0573-04371A2441D7}"/>
                  </a:ext>
                </a:extLst>
              </p:cNvPr>
              <p:cNvSpPr/>
              <p:nvPr/>
            </p:nvSpPr>
            <p:spPr>
              <a:xfrm>
                <a:off x="1897110" y="5402730"/>
                <a:ext cx="1646076" cy="1208738"/>
              </a:xfrm>
              <a:prstGeom prst="roundRect">
                <a:avLst/>
              </a:prstGeom>
              <a:solidFill>
                <a:srgbClr val="544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&lt;</a:t>
                </a:r>
                <a:r>
                  <a:rPr kumimoji="1" lang="ko-KR" altLang="en-US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메인 화면</a:t>
                </a:r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&gt;</a:t>
                </a:r>
                <a:endParaRPr kumimoji="1" lang="ko-KR" altLang="en-US" sz="1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캐릭터 선택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중성적</a:t>
                </a: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감정을 나타내는 색상을</a:t>
                </a: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가진 캐릭터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꾸미기 게임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행동활성화 미션</a:t>
                </a:r>
                <a:endParaRPr kumimoji="1" lang="ko-Kore-KR" altLang="en-US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algn="ctr"/>
                <a:endParaRPr kumimoji="1" lang="ko-Kore-KR" altLang="en-US" sz="1100" dirty="0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17CF45C-C76F-2B51-CF39-B5733D493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2848" y="2218811"/>
                <a:ext cx="1494600" cy="3133839"/>
              </a:xfrm>
              <a:prstGeom prst="rect">
                <a:avLst/>
              </a:prstGeom>
            </p:spPr>
          </p:pic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9BA219B-ABA3-37F9-71BB-FB8150C3C8CC}"/>
                </a:ext>
              </a:extLst>
            </p:cNvPr>
            <p:cNvGrpSpPr/>
            <p:nvPr/>
          </p:nvGrpSpPr>
          <p:grpSpPr>
            <a:xfrm>
              <a:off x="5858359" y="2218810"/>
              <a:ext cx="1646078" cy="4408132"/>
              <a:chOff x="5858358" y="2218810"/>
              <a:chExt cx="1646078" cy="4408132"/>
            </a:xfrm>
          </p:grpSpPr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2048BA63-1191-12A9-A3B1-187BE278AA00}"/>
                  </a:ext>
                </a:extLst>
              </p:cNvPr>
              <p:cNvSpPr/>
              <p:nvPr/>
            </p:nvSpPr>
            <p:spPr>
              <a:xfrm>
                <a:off x="5858358" y="5393221"/>
                <a:ext cx="1646078" cy="1233721"/>
              </a:xfrm>
              <a:prstGeom prst="roundRect">
                <a:avLst/>
              </a:prstGeom>
              <a:solidFill>
                <a:srgbClr val="544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&lt;</a:t>
                </a:r>
                <a:r>
                  <a:rPr kumimoji="1" lang="ko-KR" altLang="en-US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생각기록지</a:t>
                </a:r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&gt;</a:t>
                </a:r>
                <a:endParaRPr kumimoji="1" lang="ko-KR" altLang="en-US" sz="1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1.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목표활동 </a:t>
                </a:r>
                <a:r>
                  <a:rPr kumimoji="1" lang="ko-KR" altLang="en-US" sz="8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스케쥴링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가치기반의 목표활동을 환자 스스로 계획을 세우고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의료진이 이를 모니터링하여       피드백 제공</a:t>
                </a:r>
                <a:endParaRPr kumimoji="1" lang="ko-Kore-KR" altLang="en-US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algn="ctr"/>
                <a:endParaRPr kumimoji="1" lang="ko-Kore-KR" altLang="en-US" sz="1000" dirty="0"/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31E8E59-B2F0-7E25-C81F-80F23A95A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4098" y="2218810"/>
                <a:ext cx="1494599" cy="3133837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78DDCE8-C1B8-28BC-A2B9-8052CE90F375}"/>
                </a:ext>
              </a:extLst>
            </p:cNvPr>
            <p:cNvGrpSpPr/>
            <p:nvPr/>
          </p:nvGrpSpPr>
          <p:grpSpPr>
            <a:xfrm>
              <a:off x="7838986" y="2218811"/>
              <a:ext cx="1646076" cy="4408131"/>
              <a:chOff x="7838984" y="2218811"/>
              <a:chExt cx="1646076" cy="4408131"/>
            </a:xfrm>
          </p:grpSpPr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45D64D41-DD82-15F5-FE93-14E6337DC168}"/>
                  </a:ext>
                </a:extLst>
              </p:cNvPr>
              <p:cNvSpPr/>
              <p:nvPr/>
            </p:nvSpPr>
            <p:spPr>
              <a:xfrm>
                <a:off x="7838984" y="5393221"/>
                <a:ext cx="1646076" cy="1233721"/>
              </a:xfrm>
              <a:prstGeom prst="roundRect">
                <a:avLst/>
              </a:prstGeom>
              <a:solidFill>
                <a:srgbClr val="544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&lt;</a:t>
                </a:r>
                <a:r>
                  <a:rPr kumimoji="1" lang="ko-KR" altLang="en-US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콘텐츠</a:t>
                </a:r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&gt;</a:t>
                </a:r>
                <a:endParaRPr kumimoji="1" lang="ko-KR" altLang="en-US" sz="12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1.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교육 콘텐츠 </a:t>
                </a: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24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종 개발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우울증에 대한 질병 교육용 콘텐츠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명상</a:t>
                </a: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이완요법</a:t>
                </a: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</a:t>
                </a:r>
                <a:r>
                  <a:rPr kumimoji="1" lang="ko-KR" altLang="en-US" sz="800" dirty="0" err="1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마음챙김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등</a:t>
                </a:r>
                <a:endParaRPr kumimoji="1" lang="ko-Kore-KR" altLang="en-US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 algn="ctr"/>
                <a:endParaRPr kumimoji="1" lang="ko-Kore-KR" altLang="en-US" sz="1000" dirty="0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135943DE-39D1-D3EA-CA24-2FA919C61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4723" y="2218811"/>
                <a:ext cx="1494598" cy="3133835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E54FF8-6890-FB2A-CF80-9746C68141C9}"/>
                </a:ext>
              </a:extLst>
            </p:cNvPr>
            <p:cNvGrpSpPr/>
            <p:nvPr/>
          </p:nvGrpSpPr>
          <p:grpSpPr>
            <a:xfrm>
              <a:off x="9819610" y="2218810"/>
              <a:ext cx="1646076" cy="4417641"/>
              <a:chOff x="9819610" y="2218810"/>
              <a:chExt cx="1646076" cy="4417641"/>
            </a:xfrm>
          </p:grpSpPr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96C393E6-E13F-10F9-EC19-4D6043CF5663}"/>
                  </a:ext>
                </a:extLst>
              </p:cNvPr>
              <p:cNvSpPr/>
              <p:nvPr/>
            </p:nvSpPr>
            <p:spPr>
              <a:xfrm>
                <a:off x="9819610" y="5402730"/>
                <a:ext cx="1646076" cy="1233721"/>
              </a:xfrm>
              <a:prstGeom prst="roundRect">
                <a:avLst/>
              </a:prstGeom>
              <a:solidFill>
                <a:srgbClr val="5445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&lt;</a:t>
                </a:r>
                <a:r>
                  <a:rPr kumimoji="1" lang="ko-KR" altLang="en-US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통계</a:t>
                </a:r>
                <a:r>
                  <a:rPr kumimoji="1" lang="en-US" altLang="ko-KR" sz="1000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&gt;</a:t>
                </a:r>
                <a:endParaRPr kumimoji="1" lang="ko-KR" altLang="en-US" sz="1000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1.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통계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행동 활성화 결과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진단평가 결과</a:t>
                </a:r>
                <a:endParaRPr kumimoji="1" lang="en-US" altLang="ko-KR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ore-KR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-</a:t>
                </a:r>
                <a:r>
                  <a:rPr kumimoji="1" lang="ko-KR" altLang="en-US" sz="800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 감정기록</a:t>
                </a:r>
                <a:endParaRPr kumimoji="1" lang="ko-Kore-KR" altLang="en-US" sz="800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00127C52-64C3-CC30-D9B4-E3FBF28D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95350" y="2218810"/>
                <a:ext cx="1494597" cy="3133832"/>
              </a:xfrm>
              <a:prstGeom prst="rect">
                <a:avLst/>
              </a:prstGeom>
            </p:spPr>
          </p:pic>
        </p:grpSp>
      </p:grpSp>
      <p:sp>
        <p:nvSpPr>
          <p:cNvPr id="7" name="슬라이드 번호 개체 틀 18">
            <a:extLst>
              <a:ext uri="{FF2B5EF4-FFF2-40B4-BE49-F238E27FC236}">
                <a16:creationId xmlns:a16="http://schemas.microsoft.com/office/drawing/2014/main" id="{23673E5B-A218-2E30-4833-7E5ABFA79AF6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17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612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EFD914-B4CC-AAC6-4ECD-51CC9995DDF3}"/>
              </a:ext>
            </a:extLst>
          </p:cNvPr>
          <p:cNvGrpSpPr/>
          <p:nvPr/>
        </p:nvGrpSpPr>
        <p:grpSpPr>
          <a:xfrm>
            <a:off x="6188986" y="1915846"/>
            <a:ext cx="5378098" cy="3883690"/>
            <a:chOff x="1092200" y="2470415"/>
            <a:chExt cx="5378098" cy="38836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7116E01-CD4F-DAFA-5103-032725EE5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302" y="5048626"/>
              <a:ext cx="2209272" cy="13054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A2B15FBD-2A86-4D2F-CF8D-9DACC27BF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370" y="3297501"/>
              <a:ext cx="2233928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E2CECB5F-6661-C92B-ED46-13AA1004C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470415"/>
              <a:ext cx="2209272" cy="13255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CB1C946D-E6FB-5689-1A2A-FFF208AA837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54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치매 </a:t>
            </a: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SUPERBRAIN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88150A1-2ED5-3065-B0FF-496B68BCF7FB}"/>
              </a:ext>
            </a:extLst>
          </p:cNvPr>
          <p:cNvSpPr/>
          <p:nvPr/>
        </p:nvSpPr>
        <p:spPr>
          <a:xfrm>
            <a:off x="766761" y="1058464"/>
            <a:ext cx="11569756" cy="673920"/>
          </a:xfrm>
          <a:prstGeom prst="round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0">
                <a:schemeClr val="bg1">
                  <a:alpha val="60143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ko-Kore-KR" altLang="en-US" dirty="0"/>
          </a:p>
        </p:txBody>
      </p:sp>
      <p:sp>
        <p:nvSpPr>
          <p:cNvPr id="14" name="모서리가 둥근 직사각형 4">
            <a:extLst>
              <a:ext uri="{FF2B5EF4-FFF2-40B4-BE49-F238E27FC236}">
                <a16:creationId xmlns:a16="http://schemas.microsoft.com/office/drawing/2014/main" id="{11239B9F-91D2-E2B0-FF13-EB3753F9DA47}"/>
              </a:ext>
            </a:extLst>
          </p:cNvPr>
          <p:cNvSpPr txBox="1"/>
          <p:nvPr/>
        </p:nvSpPr>
        <p:spPr>
          <a:xfrm>
            <a:off x="799659" y="1091362"/>
            <a:ext cx="4952554" cy="60812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치료 콘텐츠</a:t>
            </a:r>
            <a:endParaRPr lang="en-US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FCC881-1EAC-178B-A76D-599347FE5601}"/>
              </a:ext>
            </a:extLst>
          </p:cNvPr>
          <p:cNvGrpSpPr/>
          <p:nvPr/>
        </p:nvGrpSpPr>
        <p:grpSpPr>
          <a:xfrm>
            <a:off x="1092200" y="2523119"/>
            <a:ext cx="4237584" cy="2669144"/>
            <a:chOff x="3157719" y="1440030"/>
            <a:chExt cx="6043134" cy="3806414"/>
          </a:xfrm>
        </p:grpSpPr>
        <p:pic>
          <p:nvPicPr>
            <p:cNvPr id="17" name="그림 16" descr="텍스트, 모니터, 어두운이(가) 표시된 사진&#10;&#10;자동 생성된 설명">
              <a:extLst>
                <a:ext uri="{FF2B5EF4-FFF2-40B4-BE49-F238E27FC236}">
                  <a16:creationId xmlns:a16="http://schemas.microsoft.com/office/drawing/2014/main" id="{61326BC8-491E-EC08-AA4E-EA96AABCF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"/>
            <a:stretch/>
          </p:blipFill>
          <p:spPr>
            <a:xfrm>
              <a:off x="3157719" y="1440030"/>
              <a:ext cx="6043134" cy="380641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E9B7BC9-D5E1-0095-3CE7-AD9AA15F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170" y="1663595"/>
              <a:ext cx="5634720" cy="33708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sp>
        <p:nvSpPr>
          <p:cNvPr id="3" name="슬라이드 번호 개체 틀 18">
            <a:extLst>
              <a:ext uri="{FF2B5EF4-FFF2-40B4-BE49-F238E27FC236}">
                <a16:creationId xmlns:a16="http://schemas.microsoft.com/office/drawing/2014/main" id="{19FA0010-8E9B-9A94-69F8-699AC79668A2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18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1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1E3973FE-F65F-0A5B-2BE9-66FE3224AB85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효과의 예측 필요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D26D797-61C4-FF2E-597E-FEC3A87B5459}"/>
              </a:ext>
            </a:extLst>
          </p:cNvPr>
          <p:cNvSpPr/>
          <p:nvPr/>
        </p:nvSpPr>
        <p:spPr>
          <a:xfrm>
            <a:off x="766763" y="1071084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처방을 위해서는 특정 콘텐츠 사용 시의 효과 예측이 필요  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4475C7BA-27C7-6ED1-25BA-F5E723E8435C}"/>
              </a:ext>
            </a:extLst>
          </p:cNvPr>
          <p:cNvSpPr/>
          <p:nvPr/>
        </p:nvSpPr>
        <p:spPr>
          <a:xfrm>
            <a:off x="766763" y="1607112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슈퍼브레인의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경우 </a:t>
            </a:r>
            <a:r>
              <a:rPr kumimoji="1" lang="en-US" altLang="ko-KR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100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인지 콘텐츠</a:t>
            </a:r>
            <a:r>
              <a:rPr kumimoji="1" lang="en-US" altLang="ko-KR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각 </a:t>
            </a:r>
            <a:r>
              <a:rPr kumimoji="1" lang="en-US" altLang="ko-KR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10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레벨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4258DC1-FAAC-AC01-4694-4199A98486A8}"/>
              </a:ext>
            </a:extLst>
          </p:cNvPr>
          <p:cNvGrpSpPr/>
          <p:nvPr/>
        </p:nvGrpSpPr>
        <p:grpSpPr>
          <a:xfrm>
            <a:off x="766761" y="2980401"/>
            <a:ext cx="9613903" cy="2560471"/>
            <a:chOff x="1138184" y="3121944"/>
            <a:chExt cx="9613903" cy="256047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F760DEC-57C3-686E-6AA5-B2950E75FC4E}"/>
                </a:ext>
              </a:extLst>
            </p:cNvPr>
            <p:cNvGrpSpPr/>
            <p:nvPr/>
          </p:nvGrpSpPr>
          <p:grpSpPr>
            <a:xfrm>
              <a:off x="1138184" y="3161084"/>
              <a:ext cx="4740280" cy="2482191"/>
              <a:chOff x="1115132" y="3887907"/>
              <a:chExt cx="4740280" cy="2482191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A7E43AD-9B78-545C-5C90-CC84C6CCAC60}"/>
                  </a:ext>
                </a:extLst>
              </p:cNvPr>
              <p:cNvSpPr/>
              <p:nvPr/>
            </p:nvSpPr>
            <p:spPr>
              <a:xfrm>
                <a:off x="1115132" y="5834070"/>
                <a:ext cx="4740280" cy="536028"/>
              </a:xfrm>
              <a:prstGeom prst="ellipse">
                <a:avLst/>
              </a:prstGeom>
              <a:solidFill>
                <a:srgbClr val="DEF0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5E40977-F510-0D9C-71CD-DFC4ED1837F8}"/>
                  </a:ext>
                </a:extLst>
              </p:cNvPr>
              <p:cNvGrpSpPr/>
              <p:nvPr/>
            </p:nvGrpSpPr>
            <p:grpSpPr>
              <a:xfrm>
                <a:off x="1769841" y="3887907"/>
                <a:ext cx="3483195" cy="2140860"/>
                <a:chOff x="1769841" y="4020737"/>
                <a:chExt cx="3483195" cy="2140860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4D896074-169E-4DC9-7C7E-7177D83906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90000" y="5169190"/>
                  <a:ext cx="1641769" cy="989560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FFFFFF"/>
                </a:solidFill>
                <a:ln w="76200" cap="sq">
                  <a:solidFill>
                    <a:srgbClr val="292929"/>
                  </a:solidFill>
                  <a:miter lim="800000"/>
                </a:ln>
                <a:effectLst>
                  <a:reflection blurRad="12700" stA="28000" endPos="28000" dist="5000" dir="5400000" sy="-100000" algn="bl" rotWithShape="0"/>
                </a:effectLst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h="38100"/>
                  <a:contourClr>
                    <a:srgbClr val="C0C0C0"/>
                  </a:contourClr>
                </a:sp3d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088518BC-2381-42DE-976F-91745A4EA0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68734" y="4032417"/>
                  <a:ext cx="1684302" cy="989561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FFFFFF"/>
                </a:solidFill>
                <a:ln w="76200" cap="sq">
                  <a:solidFill>
                    <a:srgbClr val="292929"/>
                  </a:solidFill>
                  <a:miter lim="800000"/>
                </a:ln>
                <a:effectLst>
                  <a:reflection blurRad="12700" stA="28000" endPos="28000" dist="5000" dir="5400000" sy="-100000" algn="bl" rotWithShape="0"/>
                </a:effectLst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h="38100"/>
                  <a:contourClr>
                    <a:srgbClr val="C0C0C0"/>
                  </a:contourClr>
                </a:sp3d>
              </p:spPr>
            </p:pic>
            <p:pic>
              <p:nvPicPr>
                <p:cNvPr id="10" name="Picture 5">
                  <a:extLst>
                    <a:ext uri="{FF2B5EF4-FFF2-40B4-BE49-F238E27FC236}">
                      <a16:creationId xmlns:a16="http://schemas.microsoft.com/office/drawing/2014/main" id="{41E41CD6-205A-A0B2-38D9-8615DE6511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80474" y="5166342"/>
                  <a:ext cx="1669647" cy="995255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FFFFFF"/>
                </a:solidFill>
                <a:ln w="76200" cap="sq">
                  <a:solidFill>
                    <a:srgbClr val="292929"/>
                  </a:solidFill>
                  <a:miter lim="800000"/>
                </a:ln>
                <a:effectLst>
                  <a:reflection blurRad="12700" stA="28000" endPos="28000" dist="5000" dir="5400000" sy="-100000" algn="bl" rotWithShape="0"/>
                </a:effectLst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h="38100"/>
                  <a:contourClr>
                    <a:srgbClr val="C0C0C0"/>
                  </a:contourClr>
                </a:sp3d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F3A57BAC-41CB-0515-B2B2-E93E8FB32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69841" y="4020737"/>
                  <a:ext cx="1669647" cy="995270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FFFFFF"/>
                </a:solidFill>
                <a:ln w="76200" cap="sq">
                  <a:solidFill>
                    <a:srgbClr val="292929"/>
                  </a:solidFill>
                  <a:miter lim="800000"/>
                </a:ln>
                <a:effectLst>
                  <a:reflection blurRad="12700" stA="28000" endPos="28000" dist="5000" dir="5400000" sy="-100000" algn="bl" rotWithShape="0"/>
                </a:effectLst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>
                  <a:bevelT h="38100"/>
                  <a:contourClr>
                    <a:srgbClr val="C0C0C0"/>
                  </a:contourClr>
                </a:sp3d>
              </p:spPr>
            </p:pic>
          </p:grp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83CFFDE-3C36-C1A9-FF66-AB24C57A59D4}"/>
                </a:ext>
              </a:extLst>
            </p:cNvPr>
            <p:cNvCxnSpPr>
              <a:cxnSpLocks/>
            </p:cNvCxnSpPr>
            <p:nvPr/>
          </p:nvCxnSpPr>
          <p:spPr>
            <a:xfrm>
              <a:off x="5743737" y="4409928"/>
              <a:ext cx="2004879" cy="0"/>
            </a:xfrm>
            <a:prstGeom prst="straightConnector1">
              <a:avLst/>
            </a:prstGeom>
            <a:ln w="66675">
              <a:solidFill>
                <a:srgbClr val="5445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8A8AE74-401B-26E0-B293-19810EBD2147}"/>
                </a:ext>
              </a:extLst>
            </p:cNvPr>
            <p:cNvGrpSpPr/>
            <p:nvPr/>
          </p:nvGrpSpPr>
          <p:grpSpPr>
            <a:xfrm>
              <a:off x="8191616" y="3121944"/>
              <a:ext cx="2560471" cy="2560471"/>
              <a:chOff x="8191616" y="3017443"/>
              <a:chExt cx="2560471" cy="256047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9F4A846-02D3-B6D5-CB9C-B863C36EA42A}"/>
                  </a:ext>
                </a:extLst>
              </p:cNvPr>
              <p:cNvGrpSpPr/>
              <p:nvPr/>
            </p:nvGrpSpPr>
            <p:grpSpPr>
              <a:xfrm>
                <a:off x="8191616" y="3017443"/>
                <a:ext cx="2560471" cy="2560471"/>
                <a:chOff x="7686354" y="3147989"/>
                <a:chExt cx="2944368" cy="2944368"/>
              </a:xfrm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2E6061C-08A9-249E-CCBB-B79D60FF348F}"/>
                    </a:ext>
                  </a:extLst>
                </p:cNvPr>
                <p:cNvSpPr/>
                <p:nvPr/>
              </p:nvSpPr>
              <p:spPr>
                <a:xfrm>
                  <a:off x="7686354" y="3147989"/>
                  <a:ext cx="2944368" cy="2944368"/>
                </a:xfrm>
                <a:prstGeom prst="ellipse">
                  <a:avLst/>
                </a:prstGeom>
                <a:solidFill>
                  <a:srgbClr val="8075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36F96F5-C6C5-E4F7-E2BA-5E908BA139FF}"/>
                    </a:ext>
                  </a:extLst>
                </p:cNvPr>
                <p:cNvSpPr/>
                <p:nvPr/>
              </p:nvSpPr>
              <p:spPr>
                <a:xfrm>
                  <a:off x="7817419" y="3276005"/>
                  <a:ext cx="2688336" cy="2688336"/>
                </a:xfrm>
                <a:prstGeom prst="ellipse">
                  <a:avLst/>
                </a:prstGeom>
                <a:solidFill>
                  <a:srgbClr val="D4D1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B6530B2E-35E4-2D5A-BA87-97E8A7DF7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0300" y="3493166"/>
                <a:ext cx="1397000" cy="16256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7CD1315C-B7D5-7E2F-5460-D3B356201463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19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0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>
            <a:extLst>
              <a:ext uri="{FF2B5EF4-FFF2-40B4-BE49-F238E27FC236}">
                <a16:creationId xmlns:a16="http://schemas.microsoft.com/office/drawing/2014/main" id="{59F088FF-C64D-7446-9BE3-50FADF486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732" y="3400531"/>
            <a:ext cx="184731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30000"/>
              </a:lnSpc>
            </a:pPr>
            <a:endParaRPr lang="en-US" altLang="ko-KR" sz="1600" b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18">
            <a:extLst>
              <a:ext uri="{FF2B5EF4-FFF2-40B4-BE49-F238E27FC236}">
                <a16:creationId xmlns:a16="http://schemas.microsoft.com/office/drawing/2014/main" id="{0D3AA6EA-5E5E-86D4-AFB8-35DAAA2FEAED}"/>
              </a:ext>
            </a:extLst>
          </p:cNvPr>
          <p:cNvSpPr txBox="1">
            <a:spLocks/>
          </p:cNvSpPr>
          <p:nvPr/>
        </p:nvSpPr>
        <p:spPr>
          <a:xfrm>
            <a:off x="9329738" y="647361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400" smtClean="0">
                <a:solidFill>
                  <a:srgbClr val="0E435C"/>
                </a:solidFill>
              </a:rPr>
              <a:pPr algn="r"/>
              <a:t>2</a:t>
            </a:fld>
            <a:endParaRPr kumimoji="1" lang="ko-Kore-KR" altLang="en-US" sz="1400" dirty="0">
              <a:solidFill>
                <a:srgbClr val="0E43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02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2A39E76-7ADC-3CE6-CFA5-1F716243BF41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효과의 예측 필요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2EB38DF-C711-A058-863E-CF807119AAAD}"/>
              </a:ext>
            </a:extLst>
          </p:cNvPr>
          <p:cNvSpPr/>
          <p:nvPr/>
        </p:nvSpPr>
        <p:spPr>
          <a:xfrm>
            <a:off x="766763" y="1071084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저하를 보인 인지 영역에 맞는 콘텐츠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07F4ABD-5543-3128-BF97-C63A233258E8}"/>
              </a:ext>
            </a:extLst>
          </p:cNvPr>
          <p:cNvSpPr/>
          <p:nvPr/>
        </p:nvSpPr>
        <p:spPr>
          <a:xfrm>
            <a:off x="766763" y="1607112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적절한 난이도의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콘텐츠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5E803A6-469C-8056-B0EF-8D5191CC201B}"/>
              </a:ext>
            </a:extLst>
          </p:cNvPr>
          <p:cNvGrpSpPr/>
          <p:nvPr/>
        </p:nvGrpSpPr>
        <p:grpSpPr>
          <a:xfrm>
            <a:off x="3381090" y="3079972"/>
            <a:ext cx="5573137" cy="2361330"/>
            <a:chOff x="3381090" y="3079972"/>
            <a:chExt cx="5573137" cy="236133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E58AB9E-D03B-A9AE-7659-73402D051B2D}"/>
                </a:ext>
              </a:extLst>
            </p:cNvPr>
            <p:cNvGrpSpPr/>
            <p:nvPr/>
          </p:nvGrpSpPr>
          <p:grpSpPr>
            <a:xfrm>
              <a:off x="3381090" y="3079972"/>
              <a:ext cx="5573137" cy="2361330"/>
              <a:chOff x="3381090" y="3508939"/>
              <a:chExt cx="5573137" cy="2361330"/>
            </a:xfrm>
          </p:grpSpPr>
          <p:pic>
            <p:nvPicPr>
              <p:cNvPr id="2" name="그림 1" descr="화살이(가) 표시된 사진&#10;&#10;자동 생성된 설명">
                <a:extLst>
                  <a:ext uri="{FF2B5EF4-FFF2-40B4-BE49-F238E27FC236}">
                    <a16:creationId xmlns:a16="http://schemas.microsoft.com/office/drawing/2014/main" id="{F4952F9A-7224-2B22-E4AC-E22E8D1B2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1090" y="3508939"/>
                <a:ext cx="4814802" cy="2276564"/>
              </a:xfrm>
              <a:prstGeom prst="rect">
                <a:avLst/>
              </a:prstGeom>
            </p:spPr>
          </p:pic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1FFAB337-5846-36C2-43CF-58A2D5034BB3}"/>
                  </a:ext>
                </a:extLst>
              </p:cNvPr>
              <p:cNvSpPr/>
              <p:nvPr/>
            </p:nvSpPr>
            <p:spPr>
              <a:xfrm>
                <a:off x="6289854" y="5058787"/>
                <a:ext cx="2664373" cy="811482"/>
              </a:xfrm>
              <a:prstGeom prst="roundRect">
                <a:avLst/>
              </a:prstGeom>
              <a:solidFill>
                <a:srgbClr val="5445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dirty="0"/>
                  <a:t>환자에게</a:t>
                </a:r>
                <a:r>
                  <a:rPr kumimoji="1" lang="ko-KR" altLang="en-US" sz="1600" dirty="0"/>
                  <a:t> 적절한 난이도의</a:t>
                </a:r>
                <a:endParaRPr kumimoji="1" lang="en-US" altLang="ko-KR" sz="1600" dirty="0"/>
              </a:p>
              <a:p>
                <a:pPr algn="ctr"/>
                <a:r>
                  <a:rPr kumimoji="1" lang="ko-KR" altLang="en-US" sz="1600" dirty="0"/>
                  <a:t>콘텐츠 추천 필요</a:t>
                </a:r>
                <a:endParaRPr kumimoji="1" lang="ko-Kore-KR" altLang="en-US" sz="1600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B26F581-73CC-CBE0-E5FC-7FC0C53335D2}"/>
                </a:ext>
              </a:extLst>
            </p:cNvPr>
            <p:cNvGrpSpPr/>
            <p:nvPr/>
          </p:nvGrpSpPr>
          <p:grpSpPr>
            <a:xfrm>
              <a:off x="6901154" y="3305075"/>
              <a:ext cx="1441771" cy="1441771"/>
              <a:chOff x="8191616" y="3017443"/>
              <a:chExt cx="2560471" cy="2560471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983DA39D-7834-7B23-1199-6556F0B2F867}"/>
                  </a:ext>
                </a:extLst>
              </p:cNvPr>
              <p:cNvGrpSpPr/>
              <p:nvPr/>
            </p:nvGrpSpPr>
            <p:grpSpPr>
              <a:xfrm>
                <a:off x="8191616" y="3017443"/>
                <a:ext cx="2560471" cy="2560471"/>
                <a:chOff x="7686354" y="3147989"/>
                <a:chExt cx="2944368" cy="294436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10A62BE-2973-8E2B-939F-E04391A0E6AD}"/>
                    </a:ext>
                  </a:extLst>
                </p:cNvPr>
                <p:cNvSpPr/>
                <p:nvPr/>
              </p:nvSpPr>
              <p:spPr>
                <a:xfrm>
                  <a:off x="7686354" y="3147989"/>
                  <a:ext cx="2944368" cy="2944368"/>
                </a:xfrm>
                <a:prstGeom prst="ellipse">
                  <a:avLst/>
                </a:prstGeom>
                <a:solidFill>
                  <a:srgbClr val="8075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8B296B4-A518-9A26-F34A-820900B504D5}"/>
                    </a:ext>
                  </a:extLst>
                </p:cNvPr>
                <p:cNvSpPr/>
                <p:nvPr/>
              </p:nvSpPr>
              <p:spPr>
                <a:xfrm>
                  <a:off x="7817419" y="3276005"/>
                  <a:ext cx="2688336" cy="2688336"/>
                </a:xfrm>
                <a:prstGeom prst="ellipse">
                  <a:avLst/>
                </a:prstGeom>
                <a:solidFill>
                  <a:srgbClr val="D4D1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A0F5FB4-9377-95A5-6D72-DE79375CC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0300" y="3493166"/>
                <a:ext cx="1397000" cy="16256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1B972932-8F0B-5936-A3CC-35A0E2B1733F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20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22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18D63C49-EE0B-26C4-9807-906355D3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402" y="2846963"/>
            <a:ext cx="4427196" cy="350714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D3DD54E-1993-4950-6E28-BCAFDEDDE777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특화된 딥러닝 모델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A3CD71A-CAB3-7C84-653C-048CB0C5DD2D}"/>
              </a:ext>
            </a:extLst>
          </p:cNvPr>
          <p:cNvSpPr/>
          <p:nvPr/>
        </p:nvSpPr>
        <p:spPr>
          <a:xfrm>
            <a:off x="766763" y="1071084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en-US" altLang="ko-KR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콘텐츠와 환자와의 상호작용 결과 예측을 위한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B02586E-B750-A9E6-0BF0-8368010BF5F7}"/>
              </a:ext>
            </a:extLst>
          </p:cNvPr>
          <p:cNvSpPr/>
          <p:nvPr/>
        </p:nvSpPr>
        <p:spPr>
          <a:xfrm>
            <a:off x="766763" y="1607112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로완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자체 설계 개발한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4227A4E-BA44-FF82-E795-557AE0AC8B69}"/>
              </a:ext>
            </a:extLst>
          </p:cNvPr>
          <p:cNvSpPr/>
          <p:nvPr/>
        </p:nvSpPr>
        <p:spPr>
          <a:xfrm>
            <a:off x="766763" y="2143140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특허</a:t>
            </a:r>
            <a:r>
              <a:rPr kumimoji="1" lang="en-US" altLang="ko-KR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솔루션 개발 </a:t>
            </a:r>
            <a:r>
              <a:rPr kumimoji="1" lang="en-US" altLang="ko-KR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등록</a:t>
            </a:r>
            <a:r>
              <a:rPr kumimoji="1" lang="en-US" altLang="ko-KR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논문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18">
            <a:extLst>
              <a:ext uri="{FF2B5EF4-FFF2-40B4-BE49-F238E27FC236}">
                <a16:creationId xmlns:a16="http://schemas.microsoft.com/office/drawing/2014/main" id="{BBC5CAE6-6352-1DC0-698D-E306B578C0FC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21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50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D3DD54E-1993-4950-6E28-BCAFDEDDE777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특화된 딥러닝 모델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A3CD71A-CAB3-7C84-653C-048CB0C5DD2D}"/>
              </a:ext>
            </a:extLst>
          </p:cNvPr>
          <p:cNvSpPr/>
          <p:nvPr/>
        </p:nvSpPr>
        <p:spPr>
          <a:xfrm>
            <a:off x="766763" y="1071084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환자의 내적인 잠재값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B02586E-B750-A9E6-0BF0-8368010BF5F7}"/>
              </a:ext>
            </a:extLst>
          </p:cNvPr>
          <p:cNvSpPr/>
          <p:nvPr/>
        </p:nvSpPr>
        <p:spPr>
          <a:xfrm>
            <a:off x="766763" y="1607112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콘텐츠의 내적인 잠재값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4227A4E-BA44-FF82-E795-557AE0AC8B69}"/>
              </a:ext>
            </a:extLst>
          </p:cNvPr>
          <p:cNvSpPr/>
          <p:nvPr/>
        </p:nvSpPr>
        <p:spPr>
          <a:xfrm>
            <a:off x="766763" y="2143140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이러한 잠재값을 찾아서 상호작용 결과를 예측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18">
            <a:extLst>
              <a:ext uri="{FF2B5EF4-FFF2-40B4-BE49-F238E27FC236}">
                <a16:creationId xmlns:a16="http://schemas.microsoft.com/office/drawing/2014/main" id="{BBC5CAE6-6352-1DC0-698D-E306B578C0FC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22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7F214F-37E4-0C2D-B3B9-8C235A90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46" y="3069874"/>
            <a:ext cx="3889703" cy="32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11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D3DD54E-1993-4950-6E28-BCAFDEDDE777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솔루션 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Remedi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A3CD71A-CAB3-7C84-653C-048CB0C5DD2D}"/>
              </a:ext>
            </a:extLst>
          </p:cNvPr>
          <p:cNvSpPr/>
          <p:nvPr/>
        </p:nvSpPr>
        <p:spPr>
          <a:xfrm>
            <a:off x="766763" y="1071084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특화된 딥러닝 모델을 탑재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B02586E-B750-A9E6-0BF0-8368010BF5F7}"/>
              </a:ext>
            </a:extLst>
          </p:cNvPr>
          <p:cNvSpPr/>
          <p:nvPr/>
        </p:nvSpPr>
        <p:spPr>
          <a:xfrm>
            <a:off x="766763" y="1607112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데이터의 가공</a:t>
            </a:r>
            <a:r>
              <a:rPr kumimoji="1" lang="en-US" altLang="ko-KR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탐색</a:t>
            </a:r>
            <a:r>
              <a:rPr kumimoji="1" lang="en-US" altLang="ko-KR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학습 데이터 생성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4227A4E-BA44-FF82-E795-557AE0AC8B69}"/>
              </a:ext>
            </a:extLst>
          </p:cNvPr>
          <p:cNvSpPr/>
          <p:nvPr/>
        </p:nvSpPr>
        <p:spPr>
          <a:xfrm>
            <a:off x="766763" y="2143140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학습</a:t>
            </a:r>
            <a:r>
              <a:rPr kumimoji="1" lang="en-US" altLang="ko-KR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모니터링</a:t>
            </a:r>
            <a:r>
              <a:rPr kumimoji="1" lang="en-US" altLang="ko-KR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배포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18">
            <a:extLst>
              <a:ext uri="{FF2B5EF4-FFF2-40B4-BE49-F238E27FC236}">
                <a16:creationId xmlns:a16="http://schemas.microsoft.com/office/drawing/2014/main" id="{BBC5CAE6-6352-1DC0-698D-E306B578C0FC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23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CF6CDEA-D311-FAA3-3A9F-9CCEE028973E}"/>
              </a:ext>
            </a:extLst>
          </p:cNvPr>
          <p:cNvSpPr/>
          <p:nvPr/>
        </p:nvSpPr>
        <p:spPr>
          <a:xfrm>
            <a:off x="766761" y="3137551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사용자와 컨텐츠 간의 상호작용 결과를 예측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542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D3DD54E-1993-4950-6E28-BCAFDEDDE777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SUPERBRAIN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적용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A3CD71A-CAB3-7C84-653C-048CB0C5DD2D}"/>
              </a:ext>
            </a:extLst>
          </p:cNvPr>
          <p:cNvSpPr/>
          <p:nvPr/>
        </p:nvSpPr>
        <p:spPr>
          <a:xfrm>
            <a:off x="766763" y="1071084"/>
            <a:ext cx="10658475" cy="440337"/>
          </a:xfrm>
          <a:prstGeom prst="roundRect">
            <a:avLst/>
          </a:prstGeom>
          <a:solidFill>
            <a:srgbClr val="F2F3F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77900">
              <a:spcBef>
                <a:spcPct val="0"/>
              </a:spcBef>
              <a:spcAft>
                <a:spcPct val="35000"/>
              </a:spcAft>
              <a:buNone/>
            </a:pPr>
            <a:r>
              <a:rPr kumimoji="1" lang="ko-KR" altLang="en-US" sz="2000" i="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사용자가 특정 컨텐츠 사용 시의 점수와 플레이 시간을 예측</a:t>
            </a:r>
            <a:endParaRPr lang="en-US" altLang="ko-Kore-KR" sz="2000" i="0" kern="1200" dirty="0"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18">
            <a:extLst>
              <a:ext uri="{FF2B5EF4-FFF2-40B4-BE49-F238E27FC236}">
                <a16:creationId xmlns:a16="http://schemas.microsoft.com/office/drawing/2014/main" id="{BBC5CAE6-6352-1DC0-698D-E306B578C0FC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24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22CC5BC-4390-4745-96A2-6877FD658EBE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227ECC-FC32-A792-5F6D-297ACF6B75A4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9FF9DA2-B6BF-A1A5-0C64-9DDA031A8FBF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A5554D9-20FA-8A11-98BC-55489CFDF828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B8AE1EF-2679-9322-885C-DAA430ECE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FCDD86-FA9D-92D5-A741-950AA8CC72E3}"/>
              </a:ext>
            </a:extLst>
          </p:cNvPr>
          <p:cNvSpPr txBox="1"/>
          <p:nvPr/>
        </p:nvSpPr>
        <p:spPr>
          <a:xfrm>
            <a:off x="5409146" y="3383936"/>
            <a:ext cx="148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25</a:t>
            </a:r>
            <a:r>
              <a:rPr kumimoji="1" lang="ko-KR" altLang="en-US" dirty="0"/>
              <a:t>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90</a:t>
            </a:r>
            <a:r>
              <a:rPr kumimoji="1" lang="ko-KR" altLang="en-US" dirty="0"/>
              <a:t>점</a:t>
            </a:r>
            <a:endParaRPr kumimoji="1" lang="ko-US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31EB0D-1872-CB45-2BBA-C3AC28640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14" y="2993699"/>
            <a:ext cx="3297656" cy="19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8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53B4B4C-94E6-1B16-57FD-55ED5B53D80B}"/>
              </a:ext>
            </a:extLst>
          </p:cNvPr>
          <p:cNvSpPr/>
          <p:nvPr/>
        </p:nvSpPr>
        <p:spPr>
          <a:xfrm>
            <a:off x="0" y="1412875"/>
            <a:ext cx="12192000" cy="2016125"/>
          </a:xfrm>
          <a:prstGeom prst="rect">
            <a:avLst/>
          </a:prstGeom>
          <a:solidFill>
            <a:srgbClr val="5445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텍스트상자 32">
            <a:extLst>
              <a:ext uri="{FF2B5EF4-FFF2-40B4-BE49-F238E27FC236}">
                <a16:creationId xmlns:a16="http://schemas.microsoft.com/office/drawing/2014/main" id="{71D31B3F-7FD6-4D65-BF70-3092BC7E8EC7}"/>
              </a:ext>
            </a:extLst>
          </p:cNvPr>
          <p:cNvSpPr txBox="1"/>
          <p:nvPr/>
        </p:nvSpPr>
        <p:spPr>
          <a:xfrm>
            <a:off x="766763" y="1773238"/>
            <a:ext cx="558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SUPER</a:t>
            </a:r>
            <a:r>
              <a:rPr kumimoji="1"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BRAIN OVERVIEW</a:t>
            </a:r>
            <a:endParaRPr lang="en-US" altLang="ko-KR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869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2378FD-CE4E-DF40-127D-85D5F4BC7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05697" y="512763"/>
            <a:ext cx="1319540" cy="556839"/>
          </a:xfrm>
          <a:prstGeom prst="rect">
            <a:avLst/>
          </a:prstGeom>
        </p:spPr>
      </p:pic>
      <p:sp>
        <p:nvSpPr>
          <p:cNvPr id="5" name="Shape 2701">
            <a:extLst>
              <a:ext uri="{FF2B5EF4-FFF2-40B4-BE49-F238E27FC236}">
                <a16:creationId xmlns:a16="http://schemas.microsoft.com/office/drawing/2014/main" id="{A6628CA8-8D2D-8B01-C103-BD75C0D9D93C}"/>
              </a:ext>
            </a:extLst>
          </p:cNvPr>
          <p:cNvSpPr/>
          <p:nvPr/>
        </p:nvSpPr>
        <p:spPr>
          <a:xfrm>
            <a:off x="766762" y="1047255"/>
            <a:ext cx="10356112" cy="1249573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30000"/>
              </a:lnSpc>
              <a:defRPr sz="18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년간 핀란드 지역사회 고위험군 노인들을 대상으로 인지자극훈련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운동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영양관리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혈관질환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lvl="0">
              <a:lnSpc>
                <a:spcPct val="130000"/>
              </a:lnSpc>
              <a:defRPr sz="1800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위험요소 관리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등의 다중 영역에 대한 중재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(Intervention)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를 시행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lvl="0">
              <a:lnSpc>
                <a:spcPct val="130000"/>
              </a:lnSpc>
              <a:defRPr sz="18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치매 예방효과를 확인한 연구로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2017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년 </a:t>
            </a:r>
            <a:r>
              <a:rPr lang="en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WWFINGERS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네트워크의 발족과 더불어 세계치매예방의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표준연구로서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자리매김하였으며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이를 한국형 디지털 인지중재 프로그램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SUPERBRAIN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으로 개발함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9E8C53-826F-1A55-4D64-76BD2B3CA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36737" y="2820603"/>
            <a:ext cx="3153558" cy="294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948319-0513-4B5D-EAF0-DFEC8C168D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0069" y="2691170"/>
            <a:ext cx="4796061" cy="318243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A5936F1-B780-023C-025B-20474A189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24439"/>
              </p:ext>
            </p:extLst>
          </p:nvPr>
        </p:nvGraphicFramePr>
        <p:xfrm>
          <a:off x="6966229" y="5754630"/>
          <a:ext cx="3894574" cy="307777"/>
        </p:xfrm>
        <a:graphic>
          <a:graphicData uri="http://schemas.openxmlformats.org/drawingml/2006/table">
            <a:tbl>
              <a:tblPr firstRow="1" bandRow="1"/>
              <a:tblGrid>
                <a:gridCol w="3894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7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defRPr/>
                      </a:pPr>
                      <a:r>
                        <a:rPr lang="en-US" altLang="ko-KR" sz="1100" b="0" i="1" dirty="0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&lt;Ngandu</a:t>
                      </a:r>
                      <a:r>
                        <a:rPr lang="en-US" altLang="ko-KR" sz="1100" b="0" i="1" baseline="0" dirty="0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 T, et al. Lancet 2015;385:2255–63&gt;</a:t>
                      </a:r>
                      <a:endParaRPr lang="ko-KR" altLang="en-US" sz="1100" b="0" i="1" dirty="0">
                        <a:solidFill>
                          <a:schemeClr val="tx1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5D0151BF-6311-FEF2-4A4F-7EE080DC0E71}"/>
              </a:ext>
            </a:extLst>
          </p:cNvPr>
          <p:cNvSpPr txBox="1">
            <a:spLocks/>
          </p:cNvSpPr>
          <p:nvPr/>
        </p:nvSpPr>
        <p:spPr>
          <a:xfrm>
            <a:off x="766762" y="503896"/>
            <a:ext cx="9401998" cy="54861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WORLD WIDE FINGERS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1C4894-D0B6-F534-7991-C59697F751BC}"/>
              </a:ext>
            </a:extLst>
          </p:cNvPr>
          <p:cNvSpPr/>
          <p:nvPr/>
        </p:nvSpPr>
        <p:spPr>
          <a:xfrm>
            <a:off x="2376976" y="6263273"/>
            <a:ext cx="7071824" cy="369302"/>
          </a:xfrm>
          <a:prstGeom prst="roundRect">
            <a:avLst/>
          </a:prstGeom>
          <a:solidFill>
            <a:srgbClr val="E6E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61DCA-DCE1-3FB1-A4C7-CD1E2E77C900}"/>
              </a:ext>
            </a:extLst>
          </p:cNvPr>
          <p:cNvSpPr txBox="1"/>
          <p:nvPr/>
        </p:nvSpPr>
        <p:spPr>
          <a:xfrm>
            <a:off x="2376976" y="6294036"/>
            <a:ext cx="7071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5445C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(Finnish Geriatric Intervention Study to Prevent Cognitive Impairment and Disability)</a:t>
            </a:r>
            <a:endParaRPr lang="ko-KR" altLang="en-US" sz="1400" b="1" dirty="0">
              <a:solidFill>
                <a:srgbClr val="5445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슬라이드 번호 개체 틀 18">
            <a:extLst>
              <a:ext uri="{FF2B5EF4-FFF2-40B4-BE49-F238E27FC236}">
                <a16:creationId xmlns:a16="http://schemas.microsoft.com/office/drawing/2014/main" id="{F76FC5BE-9B85-1475-89BE-0D720F269DFC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26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217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C83BED0-C1B4-56A8-D704-86E3A494AB4A}"/>
              </a:ext>
            </a:extLst>
          </p:cNvPr>
          <p:cNvSpPr/>
          <p:nvPr/>
        </p:nvSpPr>
        <p:spPr>
          <a:xfrm>
            <a:off x="2790497" y="6263273"/>
            <a:ext cx="6566337" cy="369302"/>
          </a:xfrm>
          <a:prstGeom prst="roundRect">
            <a:avLst/>
          </a:prstGeom>
          <a:solidFill>
            <a:srgbClr val="E6E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82DD1BF-3B50-36B7-E245-691992BBE9D6}"/>
              </a:ext>
            </a:extLst>
          </p:cNvPr>
          <p:cNvSpPr txBox="1">
            <a:spLocks noChangeArrowheads="1"/>
          </p:cNvSpPr>
          <p:nvPr/>
        </p:nvSpPr>
        <p:spPr>
          <a:xfrm>
            <a:off x="1099597" y="6334207"/>
            <a:ext cx="9992806" cy="2274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rgbClr val="5445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세계에서 처음 시도된</a:t>
            </a:r>
            <a:r>
              <a:rPr lang="en-US" altLang="ko-KR" sz="1400" dirty="0">
                <a:solidFill>
                  <a:srgbClr val="5445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dirty="0">
                <a:solidFill>
                  <a:srgbClr val="5445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핑거 스터디 </a:t>
            </a:r>
            <a:r>
              <a:rPr lang="en-US" altLang="ko-KR" sz="1400" dirty="0">
                <a:solidFill>
                  <a:srgbClr val="5445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(FINGER study)</a:t>
            </a:r>
            <a:r>
              <a:rPr lang="ko-KR" altLang="en-US" sz="1400" dirty="0">
                <a:solidFill>
                  <a:srgbClr val="5445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기반 디지털 치매예방 프로그램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1FE064-D3A8-3518-55D8-9DB48579CEA0}"/>
              </a:ext>
            </a:extLst>
          </p:cNvPr>
          <p:cNvGrpSpPr/>
          <p:nvPr/>
        </p:nvGrpSpPr>
        <p:grpSpPr>
          <a:xfrm>
            <a:off x="1252343" y="1410812"/>
            <a:ext cx="9840060" cy="4705339"/>
            <a:chOff x="1252343" y="1410812"/>
            <a:chExt cx="9840060" cy="47053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11BFEA2-62BC-FBDF-C2FB-63BDAAED5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82"/>
            <a:stretch/>
          </p:blipFill>
          <p:spPr>
            <a:xfrm>
              <a:off x="1252343" y="1410812"/>
              <a:ext cx="9840060" cy="4705339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77E9358C-B5F9-C6A3-61B9-36C7014D6881}"/>
                </a:ext>
              </a:extLst>
            </p:cNvPr>
            <p:cNvCxnSpPr/>
            <p:nvPr/>
          </p:nvCxnSpPr>
          <p:spPr>
            <a:xfrm>
              <a:off x="7804889" y="2864535"/>
              <a:ext cx="876656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29E89EC-7C0D-B5F7-A345-7C28250A4868}"/>
              </a:ext>
            </a:extLst>
          </p:cNvPr>
          <p:cNvSpPr txBox="1">
            <a:spLocks/>
          </p:cNvSpPr>
          <p:nvPr/>
        </p:nvSpPr>
        <p:spPr>
          <a:xfrm>
            <a:off x="766762" y="503896"/>
            <a:ext cx="9401998" cy="54478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SUPERBRAIN - FINGERS based </a:t>
            </a:r>
            <a:r>
              <a:rPr lang="en-US" altLang="ko-KR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슬라이드 번호 개체 틀 18">
            <a:extLst>
              <a:ext uri="{FF2B5EF4-FFF2-40B4-BE49-F238E27FC236}">
                <a16:creationId xmlns:a16="http://schemas.microsoft.com/office/drawing/2014/main" id="{C659A20D-96E4-1D73-BB28-C1A21CBB26AF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27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16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화살표: 오른쪽 18">
            <a:extLst>
              <a:ext uri="{FF2B5EF4-FFF2-40B4-BE49-F238E27FC236}">
                <a16:creationId xmlns:a16="http://schemas.microsoft.com/office/drawing/2014/main" id="{C003C155-F00F-1D6B-A0EB-1CC4C590F8D6}"/>
              </a:ext>
            </a:extLst>
          </p:cNvPr>
          <p:cNvSpPr/>
          <p:nvPr/>
        </p:nvSpPr>
        <p:spPr>
          <a:xfrm>
            <a:off x="3966065" y="4175250"/>
            <a:ext cx="469578" cy="892107"/>
          </a:xfrm>
          <a:prstGeom prst="rightArrow">
            <a:avLst>
              <a:gd name="adj1" fmla="val 69218"/>
              <a:gd name="adj2" fmla="val 37829"/>
            </a:avLst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  <a:alpha val="68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2" name="화살표: 오른쪽 59">
            <a:extLst>
              <a:ext uri="{FF2B5EF4-FFF2-40B4-BE49-F238E27FC236}">
                <a16:creationId xmlns:a16="http://schemas.microsoft.com/office/drawing/2014/main" id="{295FC490-0ABF-83F7-2F84-A913DD2F588C}"/>
              </a:ext>
            </a:extLst>
          </p:cNvPr>
          <p:cNvSpPr/>
          <p:nvPr/>
        </p:nvSpPr>
        <p:spPr>
          <a:xfrm>
            <a:off x="7756358" y="4175250"/>
            <a:ext cx="469578" cy="892107"/>
          </a:xfrm>
          <a:prstGeom prst="rightArrow">
            <a:avLst>
              <a:gd name="adj1" fmla="val 69218"/>
              <a:gd name="adj2" fmla="val 37829"/>
            </a:avLst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  <a:alpha val="68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3" name="사각형: 둥근 모서리 1">
            <a:extLst>
              <a:ext uri="{FF2B5EF4-FFF2-40B4-BE49-F238E27FC236}">
                <a16:creationId xmlns:a16="http://schemas.microsoft.com/office/drawing/2014/main" id="{1A1D0613-C539-CF6B-AEEF-D80F93158176}"/>
              </a:ext>
            </a:extLst>
          </p:cNvPr>
          <p:cNvSpPr/>
          <p:nvPr/>
        </p:nvSpPr>
        <p:spPr>
          <a:xfrm>
            <a:off x="371475" y="1449388"/>
            <a:ext cx="11449050" cy="1893887"/>
          </a:xfrm>
          <a:prstGeom prst="roundRect">
            <a:avLst>
              <a:gd name="adj" fmla="val 5100"/>
            </a:avLst>
          </a:prstGeom>
          <a:solidFill>
            <a:srgbClr val="F2F3F5"/>
          </a:solid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6D8682B-22B1-1116-59AA-1E2CF3AC8FEF}"/>
              </a:ext>
            </a:extLst>
          </p:cNvPr>
          <p:cNvGrpSpPr/>
          <p:nvPr/>
        </p:nvGrpSpPr>
        <p:grpSpPr>
          <a:xfrm>
            <a:off x="4541453" y="3454400"/>
            <a:ext cx="3109095" cy="2205676"/>
            <a:chOff x="4541453" y="3454400"/>
            <a:chExt cx="3109095" cy="2205676"/>
          </a:xfrm>
        </p:grpSpPr>
        <p:sp>
          <p:nvSpPr>
            <p:cNvPr id="105" name="사각형: 둥근 모서리 52">
              <a:extLst>
                <a:ext uri="{FF2B5EF4-FFF2-40B4-BE49-F238E27FC236}">
                  <a16:creationId xmlns:a16="http://schemas.microsoft.com/office/drawing/2014/main" id="{7F308692-54C2-C04A-EFA4-D339E20885EF}"/>
                </a:ext>
              </a:extLst>
            </p:cNvPr>
            <p:cNvSpPr/>
            <p:nvPr/>
          </p:nvSpPr>
          <p:spPr>
            <a:xfrm>
              <a:off x="4541453" y="3600450"/>
              <a:ext cx="3109095" cy="2059626"/>
            </a:xfrm>
            <a:prstGeom prst="roundRect">
              <a:avLst>
                <a:gd name="adj" fmla="val 465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6" name="사각형: 둥근 모서리 44">
              <a:extLst>
                <a:ext uri="{FF2B5EF4-FFF2-40B4-BE49-F238E27FC236}">
                  <a16:creationId xmlns:a16="http://schemas.microsoft.com/office/drawing/2014/main" id="{31246637-A507-035D-E0D9-76358DD4358F}"/>
                </a:ext>
              </a:extLst>
            </p:cNvPr>
            <p:cNvSpPr/>
            <p:nvPr/>
          </p:nvSpPr>
          <p:spPr>
            <a:xfrm>
              <a:off x="5509260" y="3454400"/>
              <a:ext cx="1173480" cy="301842"/>
            </a:xfrm>
            <a:prstGeom prst="roundRect">
              <a:avLst>
                <a:gd name="adj" fmla="val 50000"/>
              </a:avLst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D4B5C2-1AF8-08AC-DBF6-825030A07261}"/>
                </a:ext>
              </a:extLst>
            </p:cNvPr>
            <p:cNvSpPr txBox="1"/>
            <p:nvPr/>
          </p:nvSpPr>
          <p:spPr>
            <a:xfrm>
              <a:off x="5833107" y="3505153"/>
              <a:ext cx="525786" cy="189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  <a:r>
                <a:rPr lang="ko-KR" altLang="en-US" sz="12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차년도</a:t>
              </a:r>
            </a:p>
          </p:txBody>
        </p:sp>
        <p:sp>
          <p:nvSpPr>
            <p:cNvPr id="108" name="사각형: 둥근 모서리 115">
              <a:extLst>
                <a:ext uri="{FF2B5EF4-FFF2-40B4-BE49-F238E27FC236}">
                  <a16:creationId xmlns:a16="http://schemas.microsoft.com/office/drawing/2014/main" id="{4E4651C9-2DA0-2A8B-DC68-9E41E65CD7FB}"/>
                </a:ext>
              </a:extLst>
            </p:cNvPr>
            <p:cNvSpPr/>
            <p:nvPr/>
          </p:nvSpPr>
          <p:spPr>
            <a:xfrm>
              <a:off x="4605338" y="3813948"/>
              <a:ext cx="2981325" cy="1786751"/>
            </a:xfrm>
            <a:prstGeom prst="roundRect">
              <a:avLst>
                <a:gd name="adj" fmla="val 3073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9B3037FC-3050-1145-16E9-0B0F956706B2}"/>
                </a:ext>
              </a:extLst>
            </p:cNvPr>
            <p:cNvGrpSpPr/>
            <p:nvPr/>
          </p:nvGrpSpPr>
          <p:grpSpPr>
            <a:xfrm>
              <a:off x="5043308" y="4287875"/>
              <a:ext cx="2105385" cy="838897"/>
              <a:chOff x="5043312" y="4316237"/>
              <a:chExt cx="2105385" cy="838897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370E617-7722-E0AE-393F-A064F7F28F75}"/>
                  </a:ext>
                </a:extLst>
              </p:cNvPr>
              <p:cNvSpPr txBox="1"/>
              <p:nvPr/>
            </p:nvSpPr>
            <p:spPr>
              <a:xfrm>
                <a:off x="5043312" y="4316237"/>
                <a:ext cx="2105385" cy="324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노인대상 </a:t>
                </a:r>
                <a:r>
                  <a:rPr lang="en-US" altLang="ko-KR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Pilot Test</a:t>
                </a:r>
                <a:endPara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E4542A06-BD4D-432E-F248-38CE0043F636}"/>
                  </a:ext>
                </a:extLst>
              </p:cNvPr>
              <p:cNvGrpSpPr/>
              <p:nvPr/>
            </p:nvGrpSpPr>
            <p:grpSpPr>
              <a:xfrm>
                <a:off x="5131594" y="4703864"/>
                <a:ext cx="1928812" cy="451270"/>
                <a:chOff x="5131594" y="4703864"/>
                <a:chExt cx="1928812" cy="451270"/>
              </a:xfrm>
            </p:grpSpPr>
            <p:sp>
              <p:nvSpPr>
                <p:cNvPr id="112" name="사각형: 둥근 모서리 73">
                  <a:extLst>
                    <a:ext uri="{FF2B5EF4-FFF2-40B4-BE49-F238E27FC236}">
                      <a16:creationId xmlns:a16="http://schemas.microsoft.com/office/drawing/2014/main" id="{735DC0FE-4437-2B7E-217E-FACA18BEB641}"/>
                    </a:ext>
                  </a:extLst>
                </p:cNvPr>
                <p:cNvSpPr/>
                <p:nvPr/>
              </p:nvSpPr>
              <p:spPr>
                <a:xfrm>
                  <a:off x="5131594" y="4703864"/>
                  <a:ext cx="1928812" cy="45127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E5CE339-DF77-EFE9-D4E3-4781F817D772}"/>
                    </a:ext>
                  </a:extLst>
                </p:cNvPr>
                <p:cNvSpPr txBox="1"/>
                <p:nvPr/>
              </p:nvSpPr>
              <p:spPr>
                <a:xfrm>
                  <a:off x="5416327" y="4799528"/>
                  <a:ext cx="1359347" cy="259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altLang="ko-KR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NanumGothic" panose="020D0604000000000000" pitchFamily="34" charset="-127"/>
                      <a:ea typeface="NanumGothic" panose="020D0604000000000000" pitchFamily="34" charset="-127"/>
                    </a:rPr>
                    <a:t>Feasibility RCT</a:t>
                  </a:r>
                  <a:endPara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endParaRPr>
                </a:p>
              </p:txBody>
            </p:sp>
          </p:grp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6BCEAAA-D32B-5933-F2F2-8FEFB629C9E1}"/>
              </a:ext>
            </a:extLst>
          </p:cNvPr>
          <p:cNvGrpSpPr/>
          <p:nvPr/>
        </p:nvGrpSpPr>
        <p:grpSpPr>
          <a:xfrm>
            <a:off x="751160" y="3462256"/>
            <a:ext cx="3109095" cy="2197820"/>
            <a:chOff x="751160" y="3462256"/>
            <a:chExt cx="3109095" cy="2197820"/>
          </a:xfrm>
        </p:grpSpPr>
        <p:sp>
          <p:nvSpPr>
            <p:cNvPr id="115" name="사각형: 둥근 모서리 15">
              <a:extLst>
                <a:ext uri="{FF2B5EF4-FFF2-40B4-BE49-F238E27FC236}">
                  <a16:creationId xmlns:a16="http://schemas.microsoft.com/office/drawing/2014/main" id="{6F34969E-18F7-D8B2-EAF8-7FE37AF9E122}"/>
                </a:ext>
              </a:extLst>
            </p:cNvPr>
            <p:cNvSpPr/>
            <p:nvPr/>
          </p:nvSpPr>
          <p:spPr>
            <a:xfrm>
              <a:off x="751160" y="3600450"/>
              <a:ext cx="3109095" cy="2059626"/>
            </a:xfrm>
            <a:prstGeom prst="roundRect">
              <a:avLst>
                <a:gd name="adj" fmla="val 465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8" name="사각형: 둥근 모서리 13">
              <a:extLst>
                <a:ext uri="{FF2B5EF4-FFF2-40B4-BE49-F238E27FC236}">
                  <a16:creationId xmlns:a16="http://schemas.microsoft.com/office/drawing/2014/main" id="{E2A9D43C-7F42-627E-E97F-1B83DFC7EF03}"/>
                </a:ext>
              </a:extLst>
            </p:cNvPr>
            <p:cNvSpPr/>
            <p:nvPr/>
          </p:nvSpPr>
          <p:spPr>
            <a:xfrm>
              <a:off x="1718967" y="3462256"/>
              <a:ext cx="1173480" cy="301842"/>
            </a:xfrm>
            <a:prstGeom prst="roundRect">
              <a:avLst>
                <a:gd name="adj" fmla="val 50000"/>
              </a:avLst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519A051-D1C7-5666-A1FA-06CE14003CCD}"/>
                </a:ext>
              </a:extLst>
            </p:cNvPr>
            <p:cNvSpPr txBox="1"/>
            <p:nvPr/>
          </p:nvSpPr>
          <p:spPr>
            <a:xfrm>
              <a:off x="2042814" y="3505153"/>
              <a:ext cx="525786" cy="189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  <a:r>
                <a:rPr lang="ko-KR" altLang="en-US" sz="12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차년도</a:t>
              </a:r>
            </a:p>
          </p:txBody>
        </p:sp>
        <p:sp>
          <p:nvSpPr>
            <p:cNvPr id="120" name="사각형: 둥근 모서리 173">
              <a:extLst>
                <a:ext uri="{FF2B5EF4-FFF2-40B4-BE49-F238E27FC236}">
                  <a16:creationId xmlns:a16="http://schemas.microsoft.com/office/drawing/2014/main" id="{591FCB3B-7C05-63FA-C447-828372390755}"/>
                </a:ext>
              </a:extLst>
            </p:cNvPr>
            <p:cNvSpPr/>
            <p:nvPr/>
          </p:nvSpPr>
          <p:spPr>
            <a:xfrm>
              <a:off x="793928" y="5038806"/>
              <a:ext cx="1490191" cy="577770"/>
            </a:xfrm>
            <a:prstGeom prst="roundRect">
              <a:avLst>
                <a:gd name="adj" fmla="val 12415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1" name="사각형: 둥근 모서리 176">
              <a:extLst>
                <a:ext uri="{FF2B5EF4-FFF2-40B4-BE49-F238E27FC236}">
                  <a16:creationId xmlns:a16="http://schemas.microsoft.com/office/drawing/2014/main" id="{8FFE3C10-14B6-7101-B6A3-33008CBB2F38}"/>
                </a:ext>
              </a:extLst>
            </p:cNvPr>
            <p:cNvSpPr/>
            <p:nvPr/>
          </p:nvSpPr>
          <p:spPr>
            <a:xfrm>
              <a:off x="2327295" y="5038806"/>
              <a:ext cx="1490191" cy="577770"/>
            </a:xfrm>
            <a:prstGeom prst="roundRect">
              <a:avLst>
                <a:gd name="adj" fmla="val 12415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3" name="사각형: 둥근 모서리 178">
              <a:extLst>
                <a:ext uri="{FF2B5EF4-FFF2-40B4-BE49-F238E27FC236}">
                  <a16:creationId xmlns:a16="http://schemas.microsoft.com/office/drawing/2014/main" id="{6FD45747-A4FB-AD03-8889-DEF19172F92D}"/>
                </a:ext>
              </a:extLst>
            </p:cNvPr>
            <p:cNvSpPr/>
            <p:nvPr/>
          </p:nvSpPr>
          <p:spPr>
            <a:xfrm>
              <a:off x="793928" y="4422475"/>
              <a:ext cx="1490191" cy="577770"/>
            </a:xfrm>
            <a:prstGeom prst="roundRect">
              <a:avLst>
                <a:gd name="adj" fmla="val 12415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4" name="사각형: 둥근 모서리 179">
              <a:extLst>
                <a:ext uri="{FF2B5EF4-FFF2-40B4-BE49-F238E27FC236}">
                  <a16:creationId xmlns:a16="http://schemas.microsoft.com/office/drawing/2014/main" id="{0241580C-B0AE-1E66-A386-01F8601BFF7E}"/>
                </a:ext>
              </a:extLst>
            </p:cNvPr>
            <p:cNvSpPr/>
            <p:nvPr/>
          </p:nvSpPr>
          <p:spPr>
            <a:xfrm>
              <a:off x="2327295" y="4422475"/>
              <a:ext cx="1490191" cy="577770"/>
            </a:xfrm>
            <a:prstGeom prst="roundRect">
              <a:avLst>
                <a:gd name="adj" fmla="val 12415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7" name="사각형: 둥근 모서리 181">
              <a:extLst>
                <a:ext uri="{FF2B5EF4-FFF2-40B4-BE49-F238E27FC236}">
                  <a16:creationId xmlns:a16="http://schemas.microsoft.com/office/drawing/2014/main" id="{904B5AF8-CBE6-E008-AEE7-8CA5FDE63461}"/>
                </a:ext>
              </a:extLst>
            </p:cNvPr>
            <p:cNvSpPr/>
            <p:nvPr/>
          </p:nvSpPr>
          <p:spPr>
            <a:xfrm>
              <a:off x="793928" y="3806143"/>
              <a:ext cx="1490191" cy="577770"/>
            </a:xfrm>
            <a:prstGeom prst="roundRect">
              <a:avLst>
                <a:gd name="adj" fmla="val 12415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8" name="사각형: 둥근 모서리 182">
              <a:extLst>
                <a:ext uri="{FF2B5EF4-FFF2-40B4-BE49-F238E27FC236}">
                  <a16:creationId xmlns:a16="http://schemas.microsoft.com/office/drawing/2014/main" id="{52F207E9-BE4F-44AE-054F-6F79C68CA762}"/>
                </a:ext>
              </a:extLst>
            </p:cNvPr>
            <p:cNvSpPr/>
            <p:nvPr/>
          </p:nvSpPr>
          <p:spPr>
            <a:xfrm>
              <a:off x="2327295" y="3806143"/>
              <a:ext cx="1490191" cy="577770"/>
            </a:xfrm>
            <a:prstGeom prst="roundRect">
              <a:avLst>
                <a:gd name="adj" fmla="val 12415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96076D4-ED22-851C-0209-CC9D2ADFCDA6}"/>
                </a:ext>
              </a:extLst>
            </p:cNvPr>
            <p:cNvSpPr txBox="1"/>
            <p:nvPr/>
          </p:nvSpPr>
          <p:spPr>
            <a:xfrm>
              <a:off x="907439" y="4048359"/>
              <a:ext cx="1263167" cy="2943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한국형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치매예방의 프로그램 개발</a:t>
              </a:r>
            </a:p>
          </p:txBody>
        </p:sp>
        <p:sp>
          <p:nvSpPr>
            <p:cNvPr id="130" name="사각형: 둥근 모서리 14">
              <a:extLst>
                <a:ext uri="{FF2B5EF4-FFF2-40B4-BE49-F238E27FC236}">
                  <a16:creationId xmlns:a16="http://schemas.microsoft.com/office/drawing/2014/main" id="{41F19E03-5EBE-FA35-D844-D68DE8F5C806}"/>
                </a:ext>
              </a:extLst>
            </p:cNvPr>
            <p:cNvSpPr/>
            <p:nvPr/>
          </p:nvSpPr>
          <p:spPr>
            <a:xfrm>
              <a:off x="828425" y="3840395"/>
              <a:ext cx="1421197" cy="189618"/>
            </a:xfrm>
            <a:prstGeom prst="roundRect">
              <a:avLst>
                <a:gd name="adj" fmla="val 19179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339D08B-553C-6126-81CF-637F370F45F7}"/>
                </a:ext>
              </a:extLst>
            </p:cNvPr>
            <p:cNvSpPr txBox="1"/>
            <p:nvPr/>
          </p:nvSpPr>
          <p:spPr>
            <a:xfrm>
              <a:off x="1173539" y="3870218"/>
              <a:ext cx="730970" cy="1291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기관형 및 재가형</a:t>
              </a:r>
              <a:endPara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3F4C190-1E09-ABAF-A10C-554BAE1D36CF}"/>
                </a:ext>
              </a:extLst>
            </p:cNvPr>
            <p:cNvSpPr txBox="1"/>
            <p:nvPr/>
          </p:nvSpPr>
          <p:spPr>
            <a:xfrm>
              <a:off x="2420770" y="3970372"/>
              <a:ext cx="1303242" cy="205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혈관질환 예방관리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E250801-6887-4E62-EEA9-AC9ABCA80B16}"/>
                </a:ext>
              </a:extLst>
            </p:cNvPr>
            <p:cNvSpPr txBox="1"/>
            <p:nvPr/>
          </p:nvSpPr>
          <p:spPr>
            <a:xfrm>
              <a:off x="2915295" y="4586704"/>
              <a:ext cx="314189" cy="205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운동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6B5D422-D478-85A5-1D76-831818293932}"/>
                </a:ext>
              </a:extLst>
            </p:cNvPr>
            <p:cNvSpPr txBox="1"/>
            <p:nvPr/>
          </p:nvSpPr>
          <p:spPr>
            <a:xfrm>
              <a:off x="887403" y="4586704"/>
              <a:ext cx="1303242" cy="205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인지훈련 사회활동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86BB9FB-A812-0634-2F58-BD1513B50523}"/>
                </a:ext>
              </a:extLst>
            </p:cNvPr>
            <p:cNvSpPr txBox="1"/>
            <p:nvPr/>
          </p:nvSpPr>
          <p:spPr>
            <a:xfrm>
              <a:off x="2758202" y="5203035"/>
              <a:ext cx="628377" cy="205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동기강화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2AD36F1-E6AB-2248-7107-DF9CFD0597DD}"/>
                </a:ext>
              </a:extLst>
            </p:cNvPr>
            <p:cNvSpPr txBox="1"/>
            <p:nvPr/>
          </p:nvSpPr>
          <p:spPr>
            <a:xfrm>
              <a:off x="1381928" y="5203035"/>
              <a:ext cx="314189" cy="2050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영양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CF98DD8-4538-018A-C751-53EF3ADA09AC}"/>
              </a:ext>
            </a:extLst>
          </p:cNvPr>
          <p:cNvGrpSpPr/>
          <p:nvPr/>
        </p:nvGrpSpPr>
        <p:grpSpPr>
          <a:xfrm>
            <a:off x="8331745" y="3462256"/>
            <a:ext cx="3109095" cy="2197820"/>
            <a:chOff x="8331745" y="3462256"/>
            <a:chExt cx="3109095" cy="2197820"/>
          </a:xfrm>
        </p:grpSpPr>
        <p:sp>
          <p:nvSpPr>
            <p:cNvPr id="138" name="사각형: 둥근 모서리 53">
              <a:extLst>
                <a:ext uri="{FF2B5EF4-FFF2-40B4-BE49-F238E27FC236}">
                  <a16:creationId xmlns:a16="http://schemas.microsoft.com/office/drawing/2014/main" id="{03C7C8E7-85DF-6996-6C5B-DD5D34DD89FC}"/>
                </a:ext>
              </a:extLst>
            </p:cNvPr>
            <p:cNvSpPr/>
            <p:nvPr/>
          </p:nvSpPr>
          <p:spPr>
            <a:xfrm>
              <a:off x="8331745" y="3600450"/>
              <a:ext cx="3109095" cy="2059626"/>
            </a:xfrm>
            <a:prstGeom prst="roundRect">
              <a:avLst>
                <a:gd name="adj" fmla="val 465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39" name="사각형: 둥근 모서리 45">
              <a:extLst>
                <a:ext uri="{FF2B5EF4-FFF2-40B4-BE49-F238E27FC236}">
                  <a16:creationId xmlns:a16="http://schemas.microsoft.com/office/drawing/2014/main" id="{65174FFF-E049-C1B7-76E3-E747B4B1B59E}"/>
                </a:ext>
              </a:extLst>
            </p:cNvPr>
            <p:cNvSpPr/>
            <p:nvPr/>
          </p:nvSpPr>
          <p:spPr>
            <a:xfrm>
              <a:off x="9299552" y="3462256"/>
              <a:ext cx="1173480" cy="301842"/>
            </a:xfrm>
            <a:prstGeom prst="roundRect">
              <a:avLst>
                <a:gd name="adj" fmla="val 50000"/>
              </a:avLst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25EC2A2-8DC3-FAC1-0E89-41C356382472}"/>
                </a:ext>
              </a:extLst>
            </p:cNvPr>
            <p:cNvSpPr txBox="1"/>
            <p:nvPr/>
          </p:nvSpPr>
          <p:spPr>
            <a:xfrm>
              <a:off x="9623399" y="3505153"/>
              <a:ext cx="525786" cy="1892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3</a:t>
              </a:r>
              <a:r>
                <a:rPr lang="ko-KR" altLang="en-US" sz="12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차년도</a:t>
              </a:r>
            </a:p>
          </p:txBody>
        </p:sp>
        <p:sp>
          <p:nvSpPr>
            <p:cNvPr id="141" name="사각형: 둥근 모서리 194">
              <a:extLst>
                <a:ext uri="{FF2B5EF4-FFF2-40B4-BE49-F238E27FC236}">
                  <a16:creationId xmlns:a16="http://schemas.microsoft.com/office/drawing/2014/main" id="{69A0E8AF-EC79-0A58-B6D3-D92112641047}"/>
                </a:ext>
              </a:extLst>
            </p:cNvPr>
            <p:cNvSpPr/>
            <p:nvPr/>
          </p:nvSpPr>
          <p:spPr>
            <a:xfrm>
              <a:off x="8398669" y="3806143"/>
              <a:ext cx="1466579" cy="877497"/>
            </a:xfrm>
            <a:prstGeom prst="roundRect">
              <a:avLst>
                <a:gd name="adj" fmla="val 6971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2" name="사각형: 둥근 모서리 196">
              <a:extLst>
                <a:ext uri="{FF2B5EF4-FFF2-40B4-BE49-F238E27FC236}">
                  <a16:creationId xmlns:a16="http://schemas.microsoft.com/office/drawing/2014/main" id="{E5B0910B-C45D-201B-F98D-D9BB59D793D2}"/>
                </a:ext>
              </a:extLst>
            </p:cNvPr>
            <p:cNvSpPr/>
            <p:nvPr/>
          </p:nvSpPr>
          <p:spPr>
            <a:xfrm>
              <a:off x="9907338" y="3806143"/>
              <a:ext cx="1466579" cy="877497"/>
            </a:xfrm>
            <a:prstGeom prst="roundRect">
              <a:avLst>
                <a:gd name="adj" fmla="val 6971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3" name="사각형: 둥근 모서리 197">
              <a:extLst>
                <a:ext uri="{FF2B5EF4-FFF2-40B4-BE49-F238E27FC236}">
                  <a16:creationId xmlns:a16="http://schemas.microsoft.com/office/drawing/2014/main" id="{FE3B43AF-73D5-93F1-ACAB-23AEEC94DD20}"/>
                </a:ext>
              </a:extLst>
            </p:cNvPr>
            <p:cNvSpPr/>
            <p:nvPr/>
          </p:nvSpPr>
          <p:spPr>
            <a:xfrm>
              <a:off x="8398669" y="4723202"/>
              <a:ext cx="1466579" cy="877497"/>
            </a:xfrm>
            <a:prstGeom prst="roundRect">
              <a:avLst>
                <a:gd name="adj" fmla="val 6971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4" name="사각형: 둥근 모서리 198">
              <a:extLst>
                <a:ext uri="{FF2B5EF4-FFF2-40B4-BE49-F238E27FC236}">
                  <a16:creationId xmlns:a16="http://schemas.microsoft.com/office/drawing/2014/main" id="{59A6ACF4-1C1D-9572-100C-66B4D55455B5}"/>
                </a:ext>
              </a:extLst>
            </p:cNvPr>
            <p:cNvSpPr/>
            <p:nvPr/>
          </p:nvSpPr>
          <p:spPr>
            <a:xfrm>
              <a:off x="9907338" y="4723202"/>
              <a:ext cx="1466579" cy="877497"/>
            </a:xfrm>
            <a:prstGeom prst="roundRect">
              <a:avLst>
                <a:gd name="adj" fmla="val 6971"/>
              </a:avLst>
            </a:prstGeom>
            <a:solidFill>
              <a:srgbClr val="E6E3F6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5" name="사각형: 둥근 모서리 200">
              <a:extLst>
                <a:ext uri="{FF2B5EF4-FFF2-40B4-BE49-F238E27FC236}">
                  <a16:creationId xmlns:a16="http://schemas.microsoft.com/office/drawing/2014/main" id="{D5D5C9CC-2095-7306-129B-E461BF457C09}"/>
                </a:ext>
              </a:extLst>
            </p:cNvPr>
            <p:cNvSpPr/>
            <p:nvPr/>
          </p:nvSpPr>
          <p:spPr>
            <a:xfrm>
              <a:off x="8443914" y="3845157"/>
              <a:ext cx="1376090" cy="232250"/>
            </a:xfrm>
            <a:prstGeom prst="roundRect">
              <a:avLst>
                <a:gd name="adj" fmla="val 19179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4AA9666-954C-0D09-79EC-0085BA6DD5C8}"/>
                </a:ext>
              </a:extLst>
            </p:cNvPr>
            <p:cNvSpPr txBox="1"/>
            <p:nvPr/>
          </p:nvSpPr>
          <p:spPr>
            <a:xfrm>
              <a:off x="8574114" y="3896296"/>
              <a:ext cx="1115690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개발할 치매예방 프로그램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6BC0BF2-6A2E-876E-217F-C93CE22F6808}"/>
                </a:ext>
              </a:extLst>
            </p:cNvPr>
            <p:cNvSpPr txBox="1"/>
            <p:nvPr/>
          </p:nvSpPr>
          <p:spPr>
            <a:xfrm>
              <a:off x="8582129" y="4151929"/>
              <a:ext cx="1099660" cy="4312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현실적용가능성</a:t>
              </a:r>
              <a:endPara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증명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3A77EF1-EDC5-C3E8-4F88-3C9BA84BB395}"/>
                </a:ext>
              </a:extLst>
            </p:cNvPr>
            <p:cNvSpPr txBox="1"/>
            <p:nvPr/>
          </p:nvSpPr>
          <p:spPr>
            <a:xfrm>
              <a:off x="8637432" y="4946314"/>
              <a:ext cx="989053" cy="4251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후속 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RCT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프로토콜 제시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68CC86C-7FAC-CED2-DF15-D05CEC655600}"/>
                </a:ext>
              </a:extLst>
            </p:cNvPr>
            <p:cNvSpPr txBox="1"/>
            <p:nvPr/>
          </p:nvSpPr>
          <p:spPr>
            <a:xfrm>
              <a:off x="9989006" y="4946314"/>
              <a:ext cx="1303242" cy="4312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치매예방 프로그램</a:t>
              </a:r>
              <a:endPara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정보시스템 구축</a:t>
              </a:r>
            </a:p>
          </p:txBody>
        </p:sp>
        <p:sp>
          <p:nvSpPr>
            <p:cNvPr id="150" name="사각형: 둥근 모서리 206">
              <a:extLst>
                <a:ext uri="{FF2B5EF4-FFF2-40B4-BE49-F238E27FC236}">
                  <a16:creationId xmlns:a16="http://schemas.microsoft.com/office/drawing/2014/main" id="{84018B98-1D57-8EFA-087D-A8C459B448AC}"/>
                </a:ext>
              </a:extLst>
            </p:cNvPr>
            <p:cNvSpPr/>
            <p:nvPr/>
          </p:nvSpPr>
          <p:spPr>
            <a:xfrm>
              <a:off x="9952582" y="3845157"/>
              <a:ext cx="1376090" cy="232250"/>
            </a:xfrm>
            <a:prstGeom prst="roundRect">
              <a:avLst>
                <a:gd name="adj" fmla="val 19179"/>
              </a:avLst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8C89900-A47A-A076-F80F-57CEE8EB3007}"/>
                </a:ext>
              </a:extLst>
            </p:cNvPr>
            <p:cNvSpPr txBox="1"/>
            <p:nvPr/>
          </p:nvSpPr>
          <p:spPr>
            <a:xfrm>
              <a:off x="10082783" y="3896296"/>
              <a:ext cx="1115690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개발할 치매예방 프로그램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256CDC0-5940-E715-0242-A99746477B2C}"/>
                </a:ext>
              </a:extLst>
            </p:cNvPr>
            <p:cNvSpPr txBox="1"/>
            <p:nvPr/>
          </p:nvSpPr>
          <p:spPr>
            <a:xfrm>
              <a:off x="10146101" y="4151929"/>
              <a:ext cx="989053" cy="4251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효과적인</a:t>
              </a:r>
              <a:endPara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확산모델 제시</a:t>
              </a: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3C71AF5A-36DE-6132-5394-124DB0E448D1}"/>
              </a:ext>
            </a:extLst>
          </p:cNvPr>
          <p:cNvGrpSpPr/>
          <p:nvPr/>
        </p:nvGrpSpPr>
        <p:grpSpPr>
          <a:xfrm>
            <a:off x="371475" y="5804451"/>
            <a:ext cx="11449050" cy="613159"/>
            <a:chOff x="371475" y="5871126"/>
            <a:chExt cx="11449050" cy="613159"/>
          </a:xfrm>
        </p:grpSpPr>
        <p:sp>
          <p:nvSpPr>
            <p:cNvPr id="154" name="사각형: 둥근 모서리 121">
              <a:extLst>
                <a:ext uri="{FF2B5EF4-FFF2-40B4-BE49-F238E27FC236}">
                  <a16:creationId xmlns:a16="http://schemas.microsoft.com/office/drawing/2014/main" id="{CD88394E-FC78-4F30-166B-06422E12CBFA}"/>
                </a:ext>
              </a:extLst>
            </p:cNvPr>
            <p:cNvSpPr/>
            <p:nvPr/>
          </p:nvSpPr>
          <p:spPr>
            <a:xfrm>
              <a:off x="371475" y="5871126"/>
              <a:ext cx="11449050" cy="613159"/>
            </a:xfrm>
            <a:prstGeom prst="roundRect">
              <a:avLst>
                <a:gd name="adj" fmla="val 14271"/>
              </a:avLst>
            </a:prstGeom>
            <a:solidFill>
              <a:srgbClr val="5445C0"/>
            </a:solidFill>
            <a:ln w="1270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accent5">
                    <a:lumMod val="75000"/>
                  </a:schemeClr>
                </a:solidFill>
                <a:highlight>
                  <a:srgbClr val="CDDDE0"/>
                </a:highlight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C5B8204-F4BF-02EE-0FEF-281567DCC112}"/>
                </a:ext>
              </a:extLst>
            </p:cNvPr>
            <p:cNvSpPr txBox="1"/>
            <p:nvPr/>
          </p:nvSpPr>
          <p:spPr>
            <a:xfrm>
              <a:off x="2181469" y="5945494"/>
              <a:ext cx="7829067" cy="4644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altLang="ko-KR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2021</a:t>
              </a:r>
              <a:r>
                <a:rPr lang="ko-KR" altLang="en-US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년 </a:t>
              </a:r>
              <a:r>
                <a:rPr lang="en-US" altLang="ko-KR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4</a:t>
              </a:r>
              <a:r>
                <a:rPr lang="ko-KR" altLang="en-US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월부터 </a:t>
              </a:r>
              <a:r>
                <a:rPr lang="en-US" altLang="ko-KR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‘</a:t>
              </a:r>
              <a:r>
                <a:rPr lang="ko-KR" altLang="en-US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한국형 비대면 치매예방을 위한 다중영역중재 프로그램의 고도화와 유효성 검증연구</a:t>
              </a:r>
              <a:r>
                <a:rPr lang="en-US" altLang="ko-KR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’</a:t>
              </a:r>
              <a:r>
                <a:rPr lang="ko-KR" altLang="en-US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로</a:t>
              </a:r>
              <a:endParaRPr lang="en-US" altLang="ko-KR" sz="1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ko-KR" altLang="en-US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총 </a:t>
              </a:r>
              <a:r>
                <a:rPr lang="en-US" altLang="ko-KR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14</a:t>
              </a:r>
              <a:r>
                <a:rPr lang="ko-KR" altLang="en-US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 기관이 참여하고 </a:t>
              </a:r>
              <a:r>
                <a:rPr lang="en-US" altLang="ko-KR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300</a:t>
              </a:r>
              <a:r>
                <a:rPr lang="ko-KR" altLang="en-US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명을 대상으로 하는 </a:t>
              </a:r>
              <a:r>
                <a:rPr lang="en-US" altLang="ko-KR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  <a:r>
                <a:rPr lang="ko-KR" altLang="en-US" sz="140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 임상을 진행중임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0963530D-2446-657C-0D20-757F630962D7}"/>
              </a:ext>
            </a:extLst>
          </p:cNvPr>
          <p:cNvGrpSpPr/>
          <p:nvPr/>
        </p:nvGrpSpPr>
        <p:grpSpPr>
          <a:xfrm>
            <a:off x="428625" y="1504096"/>
            <a:ext cx="955675" cy="1777267"/>
            <a:chOff x="428625" y="1504096"/>
            <a:chExt cx="955675" cy="1777267"/>
          </a:xfrm>
        </p:grpSpPr>
        <p:sp>
          <p:nvSpPr>
            <p:cNvPr id="157" name="사각형: 둥근 모서리 2">
              <a:extLst>
                <a:ext uri="{FF2B5EF4-FFF2-40B4-BE49-F238E27FC236}">
                  <a16:creationId xmlns:a16="http://schemas.microsoft.com/office/drawing/2014/main" id="{A6AAAC7A-A381-5866-9C8F-11CB9027244D}"/>
                </a:ext>
              </a:extLst>
            </p:cNvPr>
            <p:cNvSpPr/>
            <p:nvPr/>
          </p:nvSpPr>
          <p:spPr>
            <a:xfrm>
              <a:off x="428625" y="1504096"/>
              <a:ext cx="955675" cy="308716"/>
            </a:xfrm>
            <a:prstGeom prst="roundRect">
              <a:avLst>
                <a:gd name="adj" fmla="val 19415"/>
              </a:avLst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8" name="사각형: 둥근 모서리 21">
              <a:extLst>
                <a:ext uri="{FF2B5EF4-FFF2-40B4-BE49-F238E27FC236}">
                  <a16:creationId xmlns:a16="http://schemas.microsoft.com/office/drawing/2014/main" id="{81600728-FA31-0A0F-C686-152A5A09B937}"/>
                </a:ext>
              </a:extLst>
            </p:cNvPr>
            <p:cNvSpPr/>
            <p:nvPr/>
          </p:nvSpPr>
          <p:spPr>
            <a:xfrm>
              <a:off x="428625" y="1871234"/>
              <a:ext cx="955675" cy="308716"/>
            </a:xfrm>
            <a:prstGeom prst="roundRect">
              <a:avLst>
                <a:gd name="adj" fmla="val 19415"/>
              </a:avLst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9" name="사각형: 둥근 모서리 22">
              <a:extLst>
                <a:ext uri="{FF2B5EF4-FFF2-40B4-BE49-F238E27FC236}">
                  <a16:creationId xmlns:a16="http://schemas.microsoft.com/office/drawing/2014/main" id="{16E471E7-A03A-6DC3-2ED1-38881E6DB68F}"/>
                </a:ext>
              </a:extLst>
            </p:cNvPr>
            <p:cNvSpPr/>
            <p:nvPr/>
          </p:nvSpPr>
          <p:spPr>
            <a:xfrm>
              <a:off x="428625" y="2238372"/>
              <a:ext cx="955675" cy="308716"/>
            </a:xfrm>
            <a:prstGeom prst="roundRect">
              <a:avLst>
                <a:gd name="adj" fmla="val 19415"/>
              </a:avLst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0" name="사각형: 둥근 모서리 23">
              <a:extLst>
                <a:ext uri="{FF2B5EF4-FFF2-40B4-BE49-F238E27FC236}">
                  <a16:creationId xmlns:a16="http://schemas.microsoft.com/office/drawing/2014/main" id="{5B385422-2EAB-120F-C9DB-4CC15403DE27}"/>
                </a:ext>
              </a:extLst>
            </p:cNvPr>
            <p:cNvSpPr/>
            <p:nvPr/>
          </p:nvSpPr>
          <p:spPr>
            <a:xfrm>
              <a:off x="428625" y="2605509"/>
              <a:ext cx="955675" cy="308716"/>
            </a:xfrm>
            <a:prstGeom prst="roundRect">
              <a:avLst>
                <a:gd name="adj" fmla="val 19415"/>
              </a:avLst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1" name="사각형: 둥근 모서리 24">
              <a:extLst>
                <a:ext uri="{FF2B5EF4-FFF2-40B4-BE49-F238E27FC236}">
                  <a16:creationId xmlns:a16="http://schemas.microsoft.com/office/drawing/2014/main" id="{249D7A20-5795-FC38-94CB-F3253B3C1B82}"/>
                </a:ext>
              </a:extLst>
            </p:cNvPr>
            <p:cNvSpPr/>
            <p:nvPr/>
          </p:nvSpPr>
          <p:spPr>
            <a:xfrm>
              <a:off x="428625" y="2972647"/>
              <a:ext cx="955675" cy="308716"/>
            </a:xfrm>
            <a:prstGeom prst="roundRect">
              <a:avLst>
                <a:gd name="adj" fmla="val 19415"/>
              </a:avLst>
            </a:prstGeom>
            <a:solidFill>
              <a:srgbClr val="544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F14611E-E034-1422-2A77-933545DE6224}"/>
                </a:ext>
              </a:extLst>
            </p:cNvPr>
            <p:cNvSpPr txBox="1"/>
            <p:nvPr/>
          </p:nvSpPr>
          <p:spPr>
            <a:xfrm>
              <a:off x="570633" y="1568379"/>
              <a:ext cx="671659" cy="1656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연구의 명칭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8A603C-1691-F44C-B216-D2BE028A238B}"/>
                </a:ext>
              </a:extLst>
            </p:cNvPr>
            <p:cNvSpPr txBox="1"/>
            <p:nvPr/>
          </p:nvSpPr>
          <p:spPr>
            <a:xfrm>
              <a:off x="633952" y="1935517"/>
              <a:ext cx="545021" cy="1656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연구 기간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5C376DB-BE04-D867-A0C3-6C329137165D}"/>
                </a:ext>
              </a:extLst>
            </p:cNvPr>
            <p:cNvSpPr txBox="1"/>
            <p:nvPr/>
          </p:nvSpPr>
          <p:spPr>
            <a:xfrm>
              <a:off x="570634" y="2302655"/>
              <a:ext cx="671659" cy="1656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임상 환자수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B6714C4-7382-827C-44B0-1E5CCAB982EE}"/>
                </a:ext>
              </a:extLst>
            </p:cNvPr>
            <p:cNvSpPr txBox="1"/>
            <p:nvPr/>
          </p:nvSpPr>
          <p:spPr>
            <a:xfrm>
              <a:off x="633952" y="2669793"/>
              <a:ext cx="545021" cy="1656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최종 목적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5CE5362-3881-EB72-F364-0FE4FC26BCC7}"/>
                </a:ext>
              </a:extLst>
            </p:cNvPr>
            <p:cNvSpPr txBox="1"/>
            <p:nvPr/>
          </p:nvSpPr>
          <p:spPr>
            <a:xfrm>
              <a:off x="653187" y="3036930"/>
              <a:ext cx="506550" cy="16562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임상결과</a:t>
              </a: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91693053-B35F-09E3-A868-226749065605}"/>
              </a:ext>
            </a:extLst>
          </p:cNvPr>
          <p:cNvGrpSpPr/>
          <p:nvPr/>
        </p:nvGrpSpPr>
        <p:grpSpPr>
          <a:xfrm>
            <a:off x="1441449" y="1504096"/>
            <a:ext cx="10321925" cy="1777267"/>
            <a:chOff x="1441449" y="1504096"/>
            <a:chExt cx="10321925" cy="1777267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F1F384CA-B223-BED4-DE79-3D4EE7BECF19}"/>
                </a:ext>
              </a:extLst>
            </p:cNvPr>
            <p:cNvGrpSpPr/>
            <p:nvPr/>
          </p:nvGrpSpPr>
          <p:grpSpPr>
            <a:xfrm>
              <a:off x="1441449" y="1504096"/>
              <a:ext cx="10321925" cy="308716"/>
              <a:chOff x="1441449" y="1504096"/>
              <a:chExt cx="10321925" cy="308716"/>
            </a:xfrm>
          </p:grpSpPr>
          <p:sp>
            <p:nvSpPr>
              <p:cNvPr id="193" name="사각형: 둥근 모서리 26">
                <a:extLst>
                  <a:ext uri="{FF2B5EF4-FFF2-40B4-BE49-F238E27FC236}">
                    <a16:creationId xmlns:a16="http://schemas.microsoft.com/office/drawing/2014/main" id="{4DAAE889-3F7B-948C-0C2B-9E5E3B7EA7BA}"/>
                  </a:ext>
                </a:extLst>
              </p:cNvPr>
              <p:cNvSpPr/>
              <p:nvPr/>
            </p:nvSpPr>
            <p:spPr>
              <a:xfrm>
                <a:off x="1441449" y="1504096"/>
                <a:ext cx="10321925" cy="308716"/>
              </a:xfrm>
              <a:prstGeom prst="roundRect">
                <a:avLst>
                  <a:gd name="adj" fmla="val 1941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A74C61C-C740-28B2-3BF2-6B554D6BA0D1}"/>
                  </a:ext>
                </a:extLst>
              </p:cNvPr>
              <p:cNvSpPr txBox="1"/>
              <p:nvPr/>
            </p:nvSpPr>
            <p:spPr>
              <a:xfrm>
                <a:off x="4222865" y="1560959"/>
                <a:ext cx="7406988" cy="189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한국형 치매예방 다중영역 중재프로그램의 적용가능성과 유효성을 조사하는 무작위 대조연구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*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6DB3A004-296E-9316-11EB-AEA476DDBC4E}"/>
                </a:ext>
              </a:extLst>
            </p:cNvPr>
            <p:cNvGrpSpPr/>
            <p:nvPr/>
          </p:nvGrpSpPr>
          <p:grpSpPr>
            <a:xfrm>
              <a:off x="1441449" y="1871234"/>
              <a:ext cx="10321925" cy="308716"/>
              <a:chOff x="1441449" y="1871234"/>
              <a:chExt cx="10321925" cy="308716"/>
            </a:xfrm>
          </p:grpSpPr>
          <p:sp>
            <p:nvSpPr>
              <p:cNvPr id="185" name="사각형: 둥근 모서리 27">
                <a:extLst>
                  <a:ext uri="{FF2B5EF4-FFF2-40B4-BE49-F238E27FC236}">
                    <a16:creationId xmlns:a16="http://schemas.microsoft.com/office/drawing/2014/main" id="{A48A3BBA-6DB6-0738-53BE-3AA4FC6C47C5}"/>
                  </a:ext>
                </a:extLst>
              </p:cNvPr>
              <p:cNvSpPr/>
              <p:nvPr/>
            </p:nvSpPr>
            <p:spPr>
              <a:xfrm>
                <a:off x="1441449" y="1871234"/>
                <a:ext cx="10321925" cy="308716"/>
              </a:xfrm>
              <a:prstGeom prst="roundRect">
                <a:avLst>
                  <a:gd name="adj" fmla="val 1941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FD1DE39-DBB2-6A17-90B3-03462CCAEFE2}"/>
                  </a:ext>
                </a:extLst>
              </p:cNvPr>
              <p:cNvSpPr txBox="1"/>
              <p:nvPr/>
            </p:nvSpPr>
            <p:spPr>
              <a:xfrm>
                <a:off x="7984623" y="1928097"/>
                <a:ext cx="3645230" cy="189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IRB 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승인일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~ 2020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년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12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월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31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일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환자모집 기간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: 9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개월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)</a:t>
                </a: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ABBB691A-754B-45F7-8029-EB63155750CD}"/>
                </a:ext>
              </a:extLst>
            </p:cNvPr>
            <p:cNvGrpSpPr/>
            <p:nvPr/>
          </p:nvGrpSpPr>
          <p:grpSpPr>
            <a:xfrm>
              <a:off x="1441449" y="2238372"/>
              <a:ext cx="10321925" cy="308716"/>
              <a:chOff x="1441449" y="2238372"/>
              <a:chExt cx="10321925" cy="308716"/>
            </a:xfrm>
          </p:grpSpPr>
          <p:sp>
            <p:nvSpPr>
              <p:cNvPr id="181" name="사각형: 둥근 모서리 28">
                <a:extLst>
                  <a:ext uri="{FF2B5EF4-FFF2-40B4-BE49-F238E27FC236}">
                    <a16:creationId xmlns:a16="http://schemas.microsoft.com/office/drawing/2014/main" id="{FEEA264A-A16E-4F24-78B7-15439971E0FC}"/>
                  </a:ext>
                </a:extLst>
              </p:cNvPr>
              <p:cNvSpPr/>
              <p:nvPr/>
            </p:nvSpPr>
            <p:spPr>
              <a:xfrm>
                <a:off x="1441449" y="2238372"/>
                <a:ext cx="10321925" cy="308716"/>
              </a:xfrm>
              <a:prstGeom prst="roundRect">
                <a:avLst>
                  <a:gd name="adj" fmla="val 1941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C449525-75CF-3116-4D93-5EEEE58D7C57}"/>
                  </a:ext>
                </a:extLst>
              </p:cNvPr>
              <p:cNvSpPr txBox="1"/>
              <p:nvPr/>
            </p:nvSpPr>
            <p:spPr>
              <a:xfrm>
                <a:off x="11206659" y="2295235"/>
                <a:ext cx="423194" cy="194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150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명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DD1E7882-3D21-77AF-74C4-D26D00AF4F22}"/>
                </a:ext>
              </a:extLst>
            </p:cNvPr>
            <p:cNvGrpSpPr/>
            <p:nvPr/>
          </p:nvGrpSpPr>
          <p:grpSpPr>
            <a:xfrm>
              <a:off x="1441449" y="2605510"/>
              <a:ext cx="10321925" cy="308716"/>
              <a:chOff x="1441449" y="2605510"/>
              <a:chExt cx="10321925" cy="308716"/>
            </a:xfrm>
          </p:grpSpPr>
          <p:sp>
            <p:nvSpPr>
              <p:cNvPr id="176" name="사각형: 둥근 모서리 29">
                <a:extLst>
                  <a:ext uri="{FF2B5EF4-FFF2-40B4-BE49-F238E27FC236}">
                    <a16:creationId xmlns:a16="http://schemas.microsoft.com/office/drawing/2014/main" id="{CE08D5C0-8CE5-1A17-2F03-5B94DB6012B1}"/>
                  </a:ext>
                </a:extLst>
              </p:cNvPr>
              <p:cNvSpPr/>
              <p:nvPr/>
            </p:nvSpPr>
            <p:spPr>
              <a:xfrm>
                <a:off x="1441449" y="2605510"/>
                <a:ext cx="10321925" cy="308716"/>
              </a:xfrm>
              <a:prstGeom prst="roundRect">
                <a:avLst>
                  <a:gd name="adj" fmla="val 1941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8815C53-24E6-F078-ADC6-DC066E3E8136}"/>
                  </a:ext>
                </a:extLst>
              </p:cNvPr>
              <p:cNvSpPr txBox="1"/>
              <p:nvPr/>
            </p:nvSpPr>
            <p:spPr>
              <a:xfrm>
                <a:off x="1465212" y="2670517"/>
                <a:ext cx="10164641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  <a:defRPr sz="1800">
                    <a:solidFill>
                      <a:srgbClr val="000000"/>
                    </a:solidFill>
                  </a:defRPr>
                </a:pP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본 연구의 목표는 식단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운동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인지훈련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사회활동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혈관질환 예방관리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동기강화 등의 다중영역으로 구성된 치매예방을 위한 프로그램의 노인 대상 현실 적용 가능성을 조사하는 것임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5F8713EA-698A-6372-8E0F-D33F70B07590}"/>
                </a:ext>
              </a:extLst>
            </p:cNvPr>
            <p:cNvGrpSpPr/>
            <p:nvPr/>
          </p:nvGrpSpPr>
          <p:grpSpPr>
            <a:xfrm>
              <a:off x="1441449" y="2972647"/>
              <a:ext cx="10321925" cy="308716"/>
              <a:chOff x="1441449" y="2972647"/>
              <a:chExt cx="10321925" cy="308716"/>
            </a:xfrm>
          </p:grpSpPr>
          <p:sp>
            <p:nvSpPr>
              <p:cNvPr id="173" name="사각형: 둥근 모서리 30">
                <a:extLst>
                  <a:ext uri="{FF2B5EF4-FFF2-40B4-BE49-F238E27FC236}">
                    <a16:creationId xmlns:a16="http://schemas.microsoft.com/office/drawing/2014/main" id="{0A3B6E53-28E5-227F-D475-71A2FA5C5B85}"/>
                  </a:ext>
                </a:extLst>
              </p:cNvPr>
              <p:cNvSpPr/>
              <p:nvPr/>
            </p:nvSpPr>
            <p:spPr>
              <a:xfrm>
                <a:off x="1441449" y="2972647"/>
                <a:ext cx="10321925" cy="308716"/>
              </a:xfrm>
              <a:prstGeom prst="roundRect">
                <a:avLst>
                  <a:gd name="adj" fmla="val 1941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CE32B83-61FE-0C01-4CC3-326876B5587E}"/>
                  </a:ext>
                </a:extLst>
              </p:cNvPr>
              <p:cNvSpPr txBox="1"/>
              <p:nvPr/>
            </p:nvSpPr>
            <p:spPr>
              <a:xfrm>
                <a:off x="4302526" y="3029510"/>
                <a:ext cx="7327327" cy="189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Retention rate 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재 참여율 및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Compliance to the protocol 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순응도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90% 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이상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, 2020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년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월 보건복지부 결과보고</a:t>
                </a:r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D1F5841E-D278-E555-145F-984DACC0E5E8}"/>
              </a:ext>
            </a:extLst>
          </p:cNvPr>
          <p:cNvSpPr txBox="1"/>
          <p:nvPr/>
        </p:nvSpPr>
        <p:spPr>
          <a:xfrm>
            <a:off x="407754" y="6451007"/>
            <a:ext cx="115987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“SUPERBRAIN” : The SoUth Korean study to PrEvent cognitive impaiRment and protect BRAIN health through lifestyle intervention in at-risk elderly people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461E851-C631-EC7E-FAF3-56213BF815FF}"/>
              </a:ext>
            </a:extLst>
          </p:cNvPr>
          <p:cNvSpPr txBox="1"/>
          <p:nvPr/>
        </p:nvSpPr>
        <p:spPr>
          <a:xfrm>
            <a:off x="579449" y="5926364"/>
            <a:ext cx="146336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 2</a:t>
            </a:r>
            <a:r>
              <a:rPr lang="ko-KR" altLang="en-US" b="1" dirty="0">
                <a:solidFill>
                  <a:srgbClr val="FFFF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차 임상 </a:t>
            </a:r>
            <a:r>
              <a:rPr lang="en-US" altLang="ko-KR" b="1" dirty="0">
                <a:solidFill>
                  <a:srgbClr val="FFFF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ko-KR" altLang="en-US" b="1" dirty="0">
              <a:solidFill>
                <a:srgbClr val="FFFF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5967BB8-FAB1-34C2-4A8D-5C92D2EC2B43}"/>
              </a:ext>
            </a:extLst>
          </p:cNvPr>
          <p:cNvSpPr txBox="1"/>
          <p:nvPr/>
        </p:nvSpPr>
        <p:spPr>
          <a:xfrm>
            <a:off x="766762" y="1055107"/>
            <a:ext cx="10106905" cy="2523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로완의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슈퍼브레인은</a:t>
            </a:r>
            <a:r>
              <a:rPr lang="en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대규모</a:t>
            </a:r>
            <a:r>
              <a:rPr lang="en-US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다기관 임상을 통해 인지능력 개선의 효과를 입증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1AF206-3667-B7CD-74E4-AE11BD9DFCF9}"/>
              </a:ext>
            </a:extLst>
          </p:cNvPr>
          <p:cNvSpPr txBox="1">
            <a:spLocks/>
          </p:cNvSpPr>
          <p:nvPr/>
        </p:nvSpPr>
        <p:spPr>
          <a:xfrm>
            <a:off x="766762" y="503896"/>
            <a:ext cx="9401998" cy="54861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CLINICAL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STUDY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BBCC186D-9A19-D01F-6696-69508093A120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28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8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-4.44444E-6 L -1.66667E-6 0.0180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-4.44444E-6 L -1.66667E-6 0.0180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1.66667E-6 -4.44444E-6 L -1.66667E-6 0.01806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ECE516-0767-4980-778E-8204F0DA1E73}"/>
              </a:ext>
            </a:extLst>
          </p:cNvPr>
          <p:cNvSpPr txBox="1"/>
          <p:nvPr/>
        </p:nvSpPr>
        <p:spPr>
          <a:xfrm>
            <a:off x="766762" y="1055107"/>
            <a:ext cx="10106905" cy="2523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임상결과 </a:t>
            </a:r>
            <a:r>
              <a:rPr lang="en-US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현저한 인지능력 개선효과</a:t>
            </a:r>
            <a:r>
              <a:rPr lang="en-US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확인하였음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10A18E-9532-5A3F-E8C2-26AA2F38E252}"/>
              </a:ext>
            </a:extLst>
          </p:cNvPr>
          <p:cNvSpPr txBox="1">
            <a:spLocks/>
          </p:cNvSpPr>
          <p:nvPr/>
        </p:nvSpPr>
        <p:spPr>
          <a:xfrm>
            <a:off x="766762" y="503896"/>
            <a:ext cx="9401998" cy="54861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CLINICAL OUTCOMES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슬라이드 번호 개체 틀 18">
            <a:extLst>
              <a:ext uri="{FF2B5EF4-FFF2-40B4-BE49-F238E27FC236}">
                <a16:creationId xmlns:a16="http://schemas.microsoft.com/office/drawing/2014/main" id="{B33B6BBE-4A73-D37E-317C-3E89A47AE74C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29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5066E4-1132-D557-8CEA-A2A9089BA60C}"/>
              </a:ext>
            </a:extLst>
          </p:cNvPr>
          <p:cNvSpPr/>
          <p:nvPr/>
        </p:nvSpPr>
        <p:spPr>
          <a:xfrm>
            <a:off x="0" y="5802217"/>
            <a:ext cx="12192000" cy="106345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18">
            <a:extLst>
              <a:ext uri="{FF2B5EF4-FFF2-40B4-BE49-F238E27FC236}">
                <a16:creationId xmlns:a16="http://schemas.microsoft.com/office/drawing/2014/main" id="{DC5DCF58-3A63-66AF-C06F-8C66E115CEAB}"/>
              </a:ext>
            </a:extLst>
          </p:cNvPr>
          <p:cNvSpPr/>
          <p:nvPr/>
        </p:nvSpPr>
        <p:spPr>
          <a:xfrm flipH="1">
            <a:off x="588578" y="2900854"/>
            <a:ext cx="5398504" cy="3878759"/>
          </a:xfrm>
          <a:prstGeom prst="roundRect">
            <a:avLst>
              <a:gd name="adj" fmla="val 2360"/>
            </a:avLst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5A3C69CF-4AEF-1340-642A-BBBB49487703}"/>
              </a:ext>
            </a:extLst>
          </p:cNvPr>
          <p:cNvSpPr/>
          <p:nvPr/>
        </p:nvSpPr>
        <p:spPr>
          <a:xfrm>
            <a:off x="6417803" y="2900854"/>
            <a:ext cx="5301231" cy="3854379"/>
          </a:xfrm>
          <a:prstGeom prst="roundRect">
            <a:avLst>
              <a:gd name="adj" fmla="val 2360"/>
            </a:avLst>
          </a:prstGeom>
          <a:solidFill>
            <a:schemeClr val="bg1"/>
          </a:solidFill>
          <a:ln>
            <a:noFill/>
          </a:ln>
          <a:effectLst>
            <a:outerShdw blurRad="889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BD519-540E-94FF-2CF0-A8B0F3C6C1E1}"/>
              </a:ext>
            </a:extLst>
          </p:cNvPr>
          <p:cNvSpPr txBox="1"/>
          <p:nvPr/>
        </p:nvSpPr>
        <p:spPr>
          <a:xfrm>
            <a:off x="5265861" y="1393761"/>
            <a:ext cx="115416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임상결과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32A9E-5666-7DBE-B667-A26CF1F2D7C3}"/>
              </a:ext>
            </a:extLst>
          </p:cNvPr>
          <p:cNvSpPr txBox="1"/>
          <p:nvPr/>
        </p:nvSpPr>
        <p:spPr>
          <a:xfrm>
            <a:off x="3878460" y="1771055"/>
            <a:ext cx="3928961" cy="1846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[ 3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 걸친 임상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2018-2020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보건복지부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펀딩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$2 million ]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350428-0511-2095-272B-DE0BE793FDC0}"/>
              </a:ext>
            </a:extLst>
          </p:cNvPr>
          <p:cNvGrpSpPr/>
          <p:nvPr/>
        </p:nvGrpSpPr>
        <p:grpSpPr>
          <a:xfrm>
            <a:off x="6497178" y="3163267"/>
            <a:ext cx="5011650" cy="563432"/>
            <a:chOff x="450850" y="2653835"/>
            <a:chExt cx="5489575" cy="563432"/>
          </a:xfrm>
        </p:grpSpPr>
        <p:sp>
          <p:nvSpPr>
            <p:cNvPr id="12" name="사각형: 둥근 모서리 50">
              <a:extLst>
                <a:ext uri="{FF2B5EF4-FFF2-40B4-BE49-F238E27FC236}">
                  <a16:creationId xmlns:a16="http://schemas.microsoft.com/office/drawing/2014/main" id="{06C713BD-61E6-BDEB-F386-EDF632998023}"/>
                </a:ext>
              </a:extLst>
            </p:cNvPr>
            <p:cNvSpPr/>
            <p:nvPr/>
          </p:nvSpPr>
          <p:spPr>
            <a:xfrm>
              <a:off x="450850" y="2653835"/>
              <a:ext cx="5489575" cy="5634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70343A-E078-8E3A-948B-A2296FB14F2C}"/>
                </a:ext>
              </a:extLst>
            </p:cNvPr>
            <p:cNvSpPr txBox="1"/>
            <p:nvPr/>
          </p:nvSpPr>
          <p:spPr>
            <a:xfrm>
              <a:off x="1906907" y="2764428"/>
              <a:ext cx="27683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기관형 및 재가형 모두 </a:t>
              </a:r>
              <a:r>
                <a:rPr lang="ko-KR" altLang="en-US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치매고위험</a:t>
              </a: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어르신들의 </a:t>
              </a:r>
              <a:endPara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높은 사용성 확인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2910A6-6366-8FBF-9DB1-16410857ABF1}"/>
              </a:ext>
            </a:extLst>
          </p:cNvPr>
          <p:cNvGrpSpPr/>
          <p:nvPr/>
        </p:nvGrpSpPr>
        <p:grpSpPr>
          <a:xfrm>
            <a:off x="766762" y="3147389"/>
            <a:ext cx="5140951" cy="532072"/>
            <a:chOff x="6251575" y="2653835"/>
            <a:chExt cx="5489575" cy="532072"/>
          </a:xfrm>
        </p:grpSpPr>
        <p:sp>
          <p:nvSpPr>
            <p:cNvPr id="15" name="사각형: 둥근 모서리 105">
              <a:extLst>
                <a:ext uri="{FF2B5EF4-FFF2-40B4-BE49-F238E27FC236}">
                  <a16:creationId xmlns:a16="http://schemas.microsoft.com/office/drawing/2014/main" id="{FD0A6353-4456-990E-D52C-B241A476A419}"/>
                </a:ext>
              </a:extLst>
            </p:cNvPr>
            <p:cNvSpPr/>
            <p:nvPr/>
          </p:nvSpPr>
          <p:spPr>
            <a:xfrm>
              <a:off x="6251575" y="2653835"/>
              <a:ext cx="5489575" cy="532072"/>
            </a:xfrm>
            <a:prstGeom prst="roundRect">
              <a:avLst>
                <a:gd name="adj" fmla="val 3191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298109-F21B-5B54-E9E5-032D961A3E0B}"/>
                </a:ext>
              </a:extLst>
            </p:cNvPr>
            <p:cNvSpPr txBox="1"/>
            <p:nvPr/>
          </p:nvSpPr>
          <p:spPr>
            <a:xfrm>
              <a:off x="7100011" y="2737417"/>
              <a:ext cx="3792705" cy="3597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인지기능이 시간에 따라 점진적으로 떨어지는 </a:t>
              </a:r>
              <a:r>
                <a:rPr lang="ko-KR" altLang="en-US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치매고위험군이</a:t>
              </a:r>
              <a:endPara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슈퍼브레인을</a:t>
              </a:r>
              <a:r>
                <a:rPr lang="ko-KR" alt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사용 후 오히려 인지기능이 개선됨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5A8B962-93FB-3CAF-A489-5ECB7A640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" t="26096" r="55531" b="19904"/>
          <a:stretch/>
        </p:blipFill>
        <p:spPr>
          <a:xfrm>
            <a:off x="7393486" y="3873051"/>
            <a:ext cx="3233834" cy="28228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69B5674-AF3B-B9F8-E861-FC81D3674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6" b="81608"/>
          <a:stretch/>
        </p:blipFill>
        <p:spPr>
          <a:xfrm>
            <a:off x="2726624" y="2056215"/>
            <a:ext cx="6520915" cy="7522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62A49C0-34F5-B191-126D-251B82690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37" t="25006" b="18752"/>
          <a:stretch/>
        </p:blipFill>
        <p:spPr>
          <a:xfrm>
            <a:off x="1503131" y="3726699"/>
            <a:ext cx="3796336" cy="28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4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.02963 L 0 0.0002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2962 L -2.91667E-6 0.00023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2963 L 5E-6 0.00023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53B4B4C-94E6-1B16-57FD-55ED5B53D80B}"/>
              </a:ext>
            </a:extLst>
          </p:cNvPr>
          <p:cNvSpPr/>
          <p:nvPr/>
        </p:nvSpPr>
        <p:spPr>
          <a:xfrm>
            <a:off x="1" y="1412875"/>
            <a:ext cx="12192000" cy="2016125"/>
          </a:xfrm>
          <a:prstGeom prst="rect">
            <a:avLst/>
          </a:prstGeom>
          <a:solidFill>
            <a:srgbClr val="5445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 dirty="0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59F088FF-C64D-7446-9BE3-50FADF486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0732" y="3400531"/>
            <a:ext cx="184731" cy="38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lnSpc>
                <a:spcPct val="130000"/>
              </a:lnSpc>
            </a:pPr>
            <a:endParaRPr lang="en-US" altLang="ko-KR" sz="1600" b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텍스트상자 32">
            <a:extLst>
              <a:ext uri="{FF2B5EF4-FFF2-40B4-BE49-F238E27FC236}">
                <a16:creationId xmlns:a16="http://schemas.microsoft.com/office/drawing/2014/main" id="{71D31B3F-7FD6-4D65-BF70-3092BC7E8EC7}"/>
              </a:ext>
            </a:extLst>
          </p:cNvPr>
          <p:cNvSpPr txBox="1"/>
          <p:nvPr/>
        </p:nvSpPr>
        <p:spPr>
          <a:xfrm>
            <a:off x="766763" y="1773238"/>
            <a:ext cx="10729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디지털 치료제와 </a:t>
            </a:r>
            <a:r>
              <a:rPr kumimoji="1" lang="en-US" altLang="ko-KR" sz="36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endParaRPr lang="en-US" altLang="ko-KR" sz="36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637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ECE516-0767-4980-778E-8204F0DA1E73}"/>
              </a:ext>
            </a:extLst>
          </p:cNvPr>
          <p:cNvSpPr txBox="1"/>
          <p:nvPr/>
        </p:nvSpPr>
        <p:spPr>
          <a:xfrm>
            <a:off x="766762" y="1055107"/>
            <a:ext cx="10106905" cy="2523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임상결과  </a:t>
            </a:r>
            <a:r>
              <a:rPr lang="en-US" altLang="ko-KR" sz="16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BDNF </a:t>
            </a:r>
            <a:r>
              <a:rPr lang="ko-KR" altLang="en-US" sz="16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및 </a:t>
            </a:r>
            <a:r>
              <a:rPr lang="en-US" altLang="ko-KR" sz="16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cortical thickness </a:t>
            </a:r>
            <a:r>
              <a:rPr lang="ko-KR" altLang="en-US" sz="16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증가</a:t>
            </a:r>
            <a:r>
              <a:rPr lang="en-US" altLang="ko-KR" sz="16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우울감</a:t>
            </a:r>
            <a:r>
              <a:rPr lang="ko-KR" altLang="en-US" sz="1600" dirty="0">
                <a:solidFill>
                  <a:schemeClr val="tx1"/>
                </a:solidFill>
                <a:latin typeface="NanumGothic" pitchFamily="2" charset="-127"/>
                <a:ea typeface="NanumGothic" pitchFamily="2" charset="-127"/>
              </a:rPr>
              <a:t> 개선을 확인하였음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10A18E-9532-5A3F-E8C2-26AA2F38E252}"/>
              </a:ext>
            </a:extLst>
          </p:cNvPr>
          <p:cNvSpPr txBox="1">
            <a:spLocks/>
          </p:cNvSpPr>
          <p:nvPr/>
        </p:nvSpPr>
        <p:spPr>
          <a:xfrm>
            <a:off x="766762" y="503896"/>
            <a:ext cx="9401998" cy="54861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CLINICAL OUTCOMES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1BEF77-AC56-BA1E-78ED-3E60BDDC6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7" t="2925" r="6430"/>
          <a:stretch/>
        </p:blipFill>
        <p:spPr>
          <a:xfrm>
            <a:off x="81280" y="2307533"/>
            <a:ext cx="5684520" cy="40465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03F01F-BA46-4136-161C-52BBD5F6B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" r="2913"/>
          <a:stretch/>
        </p:blipFill>
        <p:spPr>
          <a:xfrm>
            <a:off x="5948682" y="2307533"/>
            <a:ext cx="6080758" cy="40465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060752-2808-BA8C-BB7B-C7DE009D55FB}"/>
              </a:ext>
            </a:extLst>
          </p:cNvPr>
          <p:cNvSpPr txBox="1"/>
          <p:nvPr/>
        </p:nvSpPr>
        <p:spPr>
          <a:xfrm>
            <a:off x="5188718" y="1498973"/>
            <a:ext cx="115416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임상결과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F3C9CC-9579-BE26-741A-7E74B483DF56}"/>
              </a:ext>
            </a:extLst>
          </p:cNvPr>
          <p:cNvSpPr txBox="1"/>
          <p:nvPr/>
        </p:nvSpPr>
        <p:spPr>
          <a:xfrm>
            <a:off x="3801317" y="1876267"/>
            <a:ext cx="3928961" cy="1846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[ 3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 걸친 임상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2018-2020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보건복지부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펀딩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$2 million ]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36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텍스트, 서류이(가) 표시된 사진&#10;&#10;자동 생성된 설명">
            <a:extLst>
              <a:ext uri="{FF2B5EF4-FFF2-40B4-BE49-F238E27FC236}">
                <a16:creationId xmlns:a16="http://schemas.microsoft.com/office/drawing/2014/main" id="{FBBBB4F3-172C-4D6C-B4A7-CE9990265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b="10743"/>
          <a:stretch/>
        </p:blipFill>
        <p:spPr>
          <a:xfrm>
            <a:off x="0" y="981773"/>
            <a:ext cx="12192000" cy="5889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7DADD-CBAF-35E0-B8C0-1C38AB85A019}"/>
              </a:ext>
            </a:extLst>
          </p:cNvPr>
          <p:cNvSpPr txBox="1"/>
          <p:nvPr/>
        </p:nvSpPr>
        <p:spPr>
          <a:xfrm>
            <a:off x="766762" y="1055107"/>
            <a:ext cx="10106905" cy="2523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로완의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슈퍼브레인을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활용한 인지능력 개선효과는 세계적 의학논문에 등록됨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69C723D-55EF-AE2D-748A-BDDEABF7C6BB}"/>
              </a:ext>
            </a:extLst>
          </p:cNvPr>
          <p:cNvSpPr txBox="1">
            <a:spLocks/>
          </p:cNvSpPr>
          <p:nvPr/>
        </p:nvSpPr>
        <p:spPr>
          <a:xfrm>
            <a:off x="766762" y="503896"/>
            <a:ext cx="9401998" cy="54861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CLINICAL OUTCOMES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B28926-3F6B-E850-84D7-9A2C396B1A3E}"/>
              </a:ext>
            </a:extLst>
          </p:cNvPr>
          <p:cNvGrpSpPr/>
          <p:nvPr/>
        </p:nvGrpSpPr>
        <p:grpSpPr>
          <a:xfrm>
            <a:off x="290079" y="1294570"/>
            <a:ext cx="11611841" cy="5427717"/>
            <a:chOff x="254673" y="1160764"/>
            <a:chExt cx="11210257" cy="470223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BE48C16-84C4-7632-583A-81515409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7495" y="3603389"/>
              <a:ext cx="2047435" cy="2257970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78C2A2C5-F4E7-9200-D537-D6DE6B71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9594" y="1160764"/>
              <a:ext cx="2035336" cy="215077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25D00D30-E09E-7D77-26B1-20AC36680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1939" y="3603389"/>
              <a:ext cx="2047435" cy="2257969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BD92B0CB-5D12-D97F-0761-C4E257D4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0473" y="3605374"/>
              <a:ext cx="1960010" cy="2257286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14">
              <a:extLst>
                <a:ext uri="{FF2B5EF4-FFF2-40B4-BE49-F238E27FC236}">
                  <a16:creationId xmlns:a16="http://schemas.microsoft.com/office/drawing/2014/main" id="{DBEFBF77-FB57-B47F-5F98-DDDCDD3C1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1939" y="1178453"/>
              <a:ext cx="2012061" cy="215538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Picture 15">
              <a:extLst>
                <a:ext uri="{FF2B5EF4-FFF2-40B4-BE49-F238E27FC236}">
                  <a16:creationId xmlns:a16="http://schemas.microsoft.com/office/drawing/2014/main" id="{372B2769-53E6-5F2A-A59B-AE875384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7588" y="3605716"/>
              <a:ext cx="2047435" cy="2257286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16">
              <a:extLst>
                <a:ext uri="{FF2B5EF4-FFF2-40B4-BE49-F238E27FC236}">
                  <a16:creationId xmlns:a16="http://schemas.microsoft.com/office/drawing/2014/main" id="{0EFFBF7C-BEE0-0FA2-B90F-6EA878422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17587" y="1178453"/>
              <a:ext cx="2046661" cy="215538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5" name="Picture 17">
              <a:extLst>
                <a:ext uri="{FF2B5EF4-FFF2-40B4-BE49-F238E27FC236}">
                  <a16:creationId xmlns:a16="http://schemas.microsoft.com/office/drawing/2014/main" id="{A389DEE7-C50B-626A-4A4A-6432B5076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50473" y="1200752"/>
              <a:ext cx="1960010" cy="2133083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Picture 18">
              <a:extLst>
                <a:ext uri="{FF2B5EF4-FFF2-40B4-BE49-F238E27FC236}">
                  <a16:creationId xmlns:a16="http://schemas.microsoft.com/office/drawing/2014/main" id="{0DADA4A0-B942-2182-2CFC-E1E1CAA0F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4673" y="3605034"/>
              <a:ext cx="1976689" cy="225796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Picture 19">
              <a:extLst>
                <a:ext uri="{FF2B5EF4-FFF2-40B4-BE49-F238E27FC236}">
                  <a16:creationId xmlns:a16="http://schemas.microsoft.com/office/drawing/2014/main" id="{DF89B593-7E0F-39CC-A39B-39D4039E5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4673" y="1278218"/>
              <a:ext cx="1976689" cy="2057009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4" name="슬라이드 번호 개체 틀 18">
            <a:extLst>
              <a:ext uri="{FF2B5EF4-FFF2-40B4-BE49-F238E27FC236}">
                <a16:creationId xmlns:a16="http://schemas.microsoft.com/office/drawing/2014/main" id="{88CAC315-D927-CD82-2957-3349FAF1CBB2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31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049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4D8AAA-EC24-7E28-B061-92C9FD34FF22}"/>
              </a:ext>
            </a:extLst>
          </p:cNvPr>
          <p:cNvSpPr/>
          <p:nvPr/>
        </p:nvSpPr>
        <p:spPr>
          <a:xfrm>
            <a:off x="-15630" y="0"/>
            <a:ext cx="12207630" cy="4867936"/>
          </a:xfrm>
          <a:prstGeom prst="rect">
            <a:avLst/>
          </a:prstGeom>
          <a:solidFill>
            <a:srgbClr val="5445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829117-6894-43A6-9238-DB090B3F6B20}"/>
              </a:ext>
            </a:extLst>
          </p:cNvPr>
          <p:cNvGrpSpPr/>
          <p:nvPr/>
        </p:nvGrpSpPr>
        <p:grpSpPr>
          <a:xfrm>
            <a:off x="-15630" y="535162"/>
            <a:ext cx="13094211" cy="6268531"/>
            <a:chOff x="1371600" y="1414646"/>
            <a:chExt cx="10169323" cy="5451058"/>
          </a:xfrm>
        </p:grpSpPr>
        <p:pic>
          <p:nvPicPr>
            <p:cNvPr id="37" name="그림 36" descr="모니터, 전자기기, 디스플레이, 실내이(가) 표시된 사진&#10;&#10;자동 생성된 설명">
              <a:extLst>
                <a:ext uri="{FF2B5EF4-FFF2-40B4-BE49-F238E27FC236}">
                  <a16:creationId xmlns:a16="http://schemas.microsoft.com/office/drawing/2014/main" id="{B8A41BFC-511B-4104-9779-8C3D6128DA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2"/>
            <a:stretch/>
          </p:blipFill>
          <p:spPr>
            <a:xfrm>
              <a:off x="7867074" y="2006811"/>
              <a:ext cx="3673849" cy="3079869"/>
            </a:xfrm>
            <a:prstGeom prst="rect">
              <a:avLst/>
            </a:prstGeom>
            <a:effectLst>
              <a:outerShdw blurRad="114300" algn="ctr" rotWithShape="0">
                <a:prstClr val="black">
                  <a:alpha val="29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F6E2AB-FEE1-43B6-91A4-BB0A402B5C76}"/>
                </a:ext>
              </a:extLst>
            </p:cNvPr>
            <p:cNvSpPr txBox="1"/>
            <p:nvPr/>
          </p:nvSpPr>
          <p:spPr>
            <a:xfrm>
              <a:off x="1997897" y="1414646"/>
              <a:ext cx="1500148" cy="4389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altLang="en-US" sz="3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슈퍼브레인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80BA90E-A9D1-4951-9D89-1752ACA71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19000"/>
            </a:blip>
            <a:srcRect l="23910" r="30924" b="49610"/>
            <a:stretch/>
          </p:blipFill>
          <p:spPr>
            <a:xfrm>
              <a:off x="8881507" y="3088851"/>
              <a:ext cx="1931792" cy="2063815"/>
            </a:xfrm>
            <a:prstGeom prst="rect">
              <a:avLst/>
            </a:prstGeom>
          </p:spPr>
        </p:pic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FD7940B0-7F2C-4958-867E-FC9DB8B95346}"/>
                </a:ext>
              </a:extLst>
            </p:cNvPr>
            <p:cNvGrpSpPr/>
            <p:nvPr/>
          </p:nvGrpSpPr>
          <p:grpSpPr>
            <a:xfrm>
              <a:off x="1376530" y="1970107"/>
              <a:ext cx="4613559" cy="1097090"/>
              <a:chOff x="0" y="1234546"/>
              <a:chExt cx="5943600" cy="126020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53F897E-978C-4FCB-8CDE-E79DCD236E2B}"/>
                  </a:ext>
                </a:extLst>
              </p:cNvPr>
              <p:cNvSpPr/>
              <p:nvPr/>
            </p:nvSpPr>
            <p:spPr>
              <a:xfrm>
                <a:off x="0" y="1234546"/>
                <a:ext cx="5943600" cy="37485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19702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C1DB8CD-0AA9-4B38-A4AD-3CADD042AE6A}"/>
                  </a:ext>
                </a:extLst>
              </p:cNvPr>
              <p:cNvSpPr/>
              <p:nvPr/>
            </p:nvSpPr>
            <p:spPr>
              <a:xfrm>
                <a:off x="0" y="1677217"/>
                <a:ext cx="5943600" cy="37485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112C000-D749-42ED-9449-B6C3EE7FB490}"/>
                  </a:ext>
                </a:extLst>
              </p:cNvPr>
              <p:cNvSpPr/>
              <p:nvPr/>
            </p:nvSpPr>
            <p:spPr>
              <a:xfrm>
                <a:off x="0" y="2119889"/>
                <a:ext cx="5943600" cy="374858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1FD77BA-516C-452F-8006-B1E32D79C49A}"/>
                </a:ext>
              </a:extLst>
            </p:cNvPr>
            <p:cNvGrpSpPr/>
            <p:nvPr/>
          </p:nvGrpSpPr>
          <p:grpSpPr>
            <a:xfrm>
              <a:off x="1724025" y="3141691"/>
              <a:ext cx="2159353" cy="746295"/>
              <a:chOff x="447674" y="2580317"/>
              <a:chExt cx="2781872" cy="857251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ABF1BF99-6BBD-4480-8697-253B5197D2F4}"/>
                  </a:ext>
                </a:extLst>
              </p:cNvPr>
              <p:cNvGrpSpPr/>
              <p:nvPr/>
            </p:nvGrpSpPr>
            <p:grpSpPr>
              <a:xfrm>
                <a:off x="1409984" y="2580317"/>
                <a:ext cx="857251" cy="857251"/>
                <a:chOff x="1409984" y="2600661"/>
                <a:chExt cx="857251" cy="857251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ECF5E9DC-7DD9-494F-9F9C-F89B1773EFA4}"/>
                    </a:ext>
                  </a:extLst>
                </p:cNvPr>
                <p:cNvSpPr/>
                <p:nvPr/>
              </p:nvSpPr>
              <p:spPr>
                <a:xfrm>
                  <a:off x="1409984" y="2600661"/>
                  <a:ext cx="857251" cy="857251"/>
                </a:xfrm>
                <a:prstGeom prst="ellipse">
                  <a:avLst/>
                </a:prstGeom>
                <a:solidFill>
                  <a:schemeClr val="bg1">
                    <a:alpha val="39000"/>
                  </a:schemeClr>
                </a:solidFill>
                <a:ln w="9525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8D3D0EB-0DB9-4274-BAE4-B9DC5244E6FF}"/>
                    </a:ext>
                  </a:extLst>
                </p:cNvPr>
                <p:cNvSpPr txBox="1"/>
                <p:nvPr/>
              </p:nvSpPr>
              <p:spPr>
                <a:xfrm>
                  <a:off x="1646147" y="3090413"/>
                  <a:ext cx="384923" cy="2650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요양병원</a:t>
                  </a:r>
                  <a:endParaRPr lang="en-US" altLang="ko-KR" sz="8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110000"/>
                    </a:lnSpc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개원의</a:t>
                  </a:r>
                  <a:endParaRPr lang="en-US" altLang="ko-KR" sz="8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74" name="그래픽 73">
                  <a:extLst>
                    <a:ext uri="{FF2B5EF4-FFF2-40B4-BE49-F238E27FC236}">
                      <a16:creationId xmlns:a16="http://schemas.microsoft.com/office/drawing/2014/main" id="{52A74263-652F-4D2A-AC8A-6803F387A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6079" y="2703332"/>
                  <a:ext cx="305060" cy="332544"/>
                </a:xfrm>
                <a:prstGeom prst="rect">
                  <a:avLst/>
                </a:prstGeom>
              </p:spPr>
            </p:pic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62B8E46E-B3B6-4F7D-B0DF-7674065FD6CB}"/>
                  </a:ext>
                </a:extLst>
              </p:cNvPr>
              <p:cNvGrpSpPr/>
              <p:nvPr/>
            </p:nvGrpSpPr>
            <p:grpSpPr>
              <a:xfrm>
                <a:off x="2372295" y="2580317"/>
                <a:ext cx="857251" cy="857251"/>
                <a:chOff x="2372295" y="2600661"/>
                <a:chExt cx="857251" cy="857251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3EB54EB3-EA0E-4059-ACAF-D987D0AAF603}"/>
                    </a:ext>
                  </a:extLst>
                </p:cNvPr>
                <p:cNvSpPr/>
                <p:nvPr/>
              </p:nvSpPr>
              <p:spPr>
                <a:xfrm>
                  <a:off x="2372295" y="2600661"/>
                  <a:ext cx="857251" cy="857251"/>
                </a:xfrm>
                <a:prstGeom prst="ellipse">
                  <a:avLst/>
                </a:prstGeom>
                <a:solidFill>
                  <a:schemeClr val="bg1">
                    <a:alpha val="39000"/>
                  </a:schemeClr>
                </a:solidFill>
                <a:ln w="9525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33AB3E0-9F7F-4698-BDAF-5644900EC392}"/>
                    </a:ext>
                  </a:extLst>
                </p:cNvPr>
                <p:cNvSpPr txBox="1"/>
                <p:nvPr/>
              </p:nvSpPr>
              <p:spPr>
                <a:xfrm>
                  <a:off x="2512229" y="3090413"/>
                  <a:ext cx="577383" cy="2650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치매안심센터</a:t>
                  </a:r>
                  <a:endParaRPr lang="en-US" altLang="ko-KR" sz="8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>
                    <a:lnSpc>
                      <a:spcPct val="110000"/>
                    </a:lnSpc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복지관</a:t>
                  </a:r>
                  <a:endParaRPr lang="en-US" altLang="ko-KR" sz="8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76" name="그래픽 75">
                  <a:extLst>
                    <a:ext uri="{FF2B5EF4-FFF2-40B4-BE49-F238E27FC236}">
                      <a16:creationId xmlns:a16="http://schemas.microsoft.com/office/drawing/2014/main" id="{326611DE-54F5-4905-8A80-564677660E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7778" y="2708851"/>
                  <a:ext cx="346284" cy="34078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31F03F6-C4EB-42EE-9775-55868CD34B80}"/>
                  </a:ext>
                </a:extLst>
              </p:cNvPr>
              <p:cNvGrpSpPr/>
              <p:nvPr/>
            </p:nvGrpSpPr>
            <p:grpSpPr>
              <a:xfrm>
                <a:off x="447674" y="2580317"/>
                <a:ext cx="857251" cy="857251"/>
                <a:chOff x="447674" y="2600661"/>
                <a:chExt cx="857251" cy="857251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FECC7E42-1C08-4A70-BE21-E2676544CA14}"/>
                    </a:ext>
                  </a:extLst>
                </p:cNvPr>
                <p:cNvSpPr/>
                <p:nvPr/>
              </p:nvSpPr>
              <p:spPr>
                <a:xfrm>
                  <a:off x="447674" y="2600661"/>
                  <a:ext cx="857251" cy="857251"/>
                </a:xfrm>
                <a:prstGeom prst="ellipse">
                  <a:avLst/>
                </a:prstGeom>
                <a:solidFill>
                  <a:schemeClr val="bg1">
                    <a:alpha val="39000"/>
                  </a:schemeClr>
                </a:solidFill>
                <a:ln w="9525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E2A50F4-ECC5-4A0D-941C-E0D1F0040D9E}"/>
                    </a:ext>
                  </a:extLst>
                </p:cNvPr>
                <p:cNvSpPr txBox="1"/>
                <p:nvPr/>
              </p:nvSpPr>
              <p:spPr>
                <a:xfrm>
                  <a:off x="635723" y="3141870"/>
                  <a:ext cx="481153" cy="161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  <a:defRPr/>
                  </a:pPr>
                  <a:r>
                    <a:rPr lang="ko-KR" altLang="en-US" sz="10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대학병원</a:t>
                  </a:r>
                  <a:endPara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78" name="그래픽 77">
                  <a:extLst>
                    <a:ext uri="{FF2B5EF4-FFF2-40B4-BE49-F238E27FC236}">
                      <a16:creationId xmlns:a16="http://schemas.microsoft.com/office/drawing/2014/main" id="{735F027E-E715-4D13-8CE2-C008879219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789" y="2701493"/>
                  <a:ext cx="371020" cy="3297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083DCFC-962C-4EED-A1E7-6DA281DB5F21}"/>
                </a:ext>
              </a:extLst>
            </p:cNvPr>
            <p:cNvGrpSpPr/>
            <p:nvPr/>
          </p:nvGrpSpPr>
          <p:grpSpPr>
            <a:xfrm>
              <a:off x="1473448" y="3996455"/>
              <a:ext cx="4304514" cy="1052334"/>
              <a:chOff x="124858" y="3562163"/>
              <a:chExt cx="5545460" cy="1208791"/>
            </a:xfrm>
          </p:grpSpPr>
          <p:sp>
            <p:nvSpPr>
              <p:cNvPr id="83" name="사각형: 둥근 위쪽 모서리 82">
                <a:extLst>
                  <a:ext uri="{FF2B5EF4-FFF2-40B4-BE49-F238E27FC236}">
                    <a16:creationId xmlns:a16="http://schemas.microsoft.com/office/drawing/2014/main" id="{58451001-B93A-4AFA-BFCB-2A7FB778D571}"/>
                  </a:ext>
                </a:extLst>
              </p:cNvPr>
              <p:cNvSpPr/>
              <p:nvPr/>
            </p:nvSpPr>
            <p:spPr>
              <a:xfrm rot="16200000">
                <a:off x="2293192" y="1393829"/>
                <a:ext cx="1208791" cy="5545460"/>
              </a:xfrm>
              <a:prstGeom prst="round2SameRect">
                <a:avLst>
                  <a:gd name="adj1" fmla="val 8016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9E2B0E-B6E2-4AEA-BD9B-C235C923480F}"/>
                  </a:ext>
                </a:extLst>
              </p:cNvPr>
              <p:cNvSpPr txBox="1"/>
              <p:nvPr/>
            </p:nvSpPr>
            <p:spPr>
              <a:xfrm>
                <a:off x="353421" y="3697287"/>
                <a:ext cx="4123468" cy="650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"</a:t>
                </a:r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치매 위험인자들을 관리하고 뇌신경 보호와 뇌신경 연결을</a:t>
                </a:r>
                <a:endParaRPr lang="en-US" altLang="ko-KR" sz="13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강화하는 프로그램을 실천하면 치매의 발병을</a:t>
                </a:r>
                <a:endParaRPr lang="en-US" altLang="ko-KR" sz="13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ko-KR" sz="13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35% </a:t>
                </a:r>
                <a:r>
                  <a:rPr lang="ko-KR" altLang="en-US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줄일 수 있습니다</a:t>
                </a:r>
                <a:r>
                  <a:rPr lang="en-US" altLang="ko-KR" sz="13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.”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FBD0DB-C763-4B9A-8AAF-172AD1730DDE}"/>
                  </a:ext>
                </a:extLst>
              </p:cNvPr>
              <p:cNvSpPr txBox="1"/>
              <p:nvPr/>
            </p:nvSpPr>
            <p:spPr>
              <a:xfrm>
                <a:off x="2394961" y="4481745"/>
                <a:ext cx="2766621" cy="169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  <a:defRPr/>
                </a:pPr>
                <a:r>
                  <a:rPr lang="ko-KR" altLang="en-US" sz="1050" dirty="0">
                    <a:solidFill>
                      <a:srgbClr val="3B11A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 성 혜 </a:t>
                </a:r>
                <a:r>
                  <a:rPr lang="ko-KR" altLang="en-US" sz="10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교수 </a:t>
                </a:r>
                <a:r>
                  <a:rPr lang="en-US" altLang="ko-KR" sz="10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0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인하대학교 의과대학 신경과 교수</a:t>
                </a:r>
                <a:r>
                  <a:rPr lang="en-US" altLang="ko-KR" sz="105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20E6594D-DC9E-4B8F-A0A4-01C10982F9B3}"/>
                </a:ext>
              </a:extLst>
            </p:cNvPr>
            <p:cNvGrpSpPr/>
            <p:nvPr/>
          </p:nvGrpSpPr>
          <p:grpSpPr>
            <a:xfrm>
              <a:off x="1761503" y="2034278"/>
              <a:ext cx="4166848" cy="962783"/>
              <a:chOff x="495957" y="1308258"/>
              <a:chExt cx="5368108" cy="11059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F006F4E-A890-4757-971D-FBADE43DCB2E}"/>
                  </a:ext>
                </a:extLst>
              </p:cNvPr>
              <p:cNvGrpSpPr/>
              <p:nvPr/>
            </p:nvGrpSpPr>
            <p:grpSpPr>
              <a:xfrm>
                <a:off x="495957" y="1308258"/>
                <a:ext cx="5368108" cy="220582"/>
                <a:chOff x="447674" y="1436948"/>
                <a:chExt cx="5368108" cy="220582"/>
              </a:xfrm>
            </p:grpSpPr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3EF91D15-44DE-4C43-AEB3-B7B37E40A466}"/>
                    </a:ext>
                  </a:extLst>
                </p:cNvPr>
                <p:cNvSpPr txBox="1"/>
                <p:nvPr/>
              </p:nvSpPr>
              <p:spPr>
                <a:xfrm>
                  <a:off x="654630" y="1436948"/>
                  <a:ext cx="5161152" cy="220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  <a:defRPr/>
                  </a:pPr>
                  <a:r>
                    <a:rPr lang="ko-KR" altLang="en-US" sz="14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대면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1400" dirty="0" err="1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비대면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모두 활용 가능한 종합 뇌건강 다중영역 중재 프로그램 </a:t>
                  </a:r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B328DD3B-18DD-42BA-8949-931B83F1C3C0}"/>
                    </a:ext>
                  </a:extLst>
                </p:cNvPr>
                <p:cNvGrpSpPr/>
                <p:nvPr/>
              </p:nvGrpSpPr>
              <p:grpSpPr>
                <a:xfrm>
                  <a:off x="447674" y="1481194"/>
                  <a:ext cx="157163" cy="157163"/>
                  <a:chOff x="588112" y="2215040"/>
                  <a:chExt cx="100214" cy="100214"/>
                </a:xfrm>
              </p:grpSpPr>
              <p:sp>
                <p:nvSpPr>
                  <p:cNvPr id="22" name="타원 21">
                    <a:extLst>
                      <a:ext uri="{FF2B5EF4-FFF2-40B4-BE49-F238E27FC236}">
                        <a16:creationId xmlns:a16="http://schemas.microsoft.com/office/drawing/2014/main" id="{19873C38-DB9B-4821-A745-F35EC44705D1}"/>
                      </a:ext>
                    </a:extLst>
                  </p:cNvPr>
                  <p:cNvSpPr/>
                  <p:nvPr/>
                </p:nvSpPr>
                <p:spPr>
                  <a:xfrm>
                    <a:off x="588112" y="2215040"/>
                    <a:ext cx="100214" cy="10021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5C1356A2-AA93-4505-BD9D-17F776334192}"/>
                      </a:ext>
                    </a:extLst>
                  </p:cNvPr>
                  <p:cNvSpPr/>
                  <p:nvPr/>
                </p:nvSpPr>
                <p:spPr>
                  <a:xfrm>
                    <a:off x="630490" y="2238417"/>
                    <a:ext cx="27023" cy="53459"/>
                  </a:xfrm>
                  <a:custGeom>
                    <a:avLst/>
                    <a:gdLst>
                      <a:gd name="connsiteX0" fmla="*/ 0 w 219075"/>
                      <a:gd name="connsiteY0" fmla="*/ 0 h 433387"/>
                      <a:gd name="connsiteX1" fmla="*/ 219075 w 219075"/>
                      <a:gd name="connsiteY1" fmla="*/ 219075 h 433387"/>
                      <a:gd name="connsiteX2" fmla="*/ 4763 w 219075"/>
                      <a:gd name="connsiteY2" fmla="*/ 433387 h 433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9075" h="433387">
                        <a:moveTo>
                          <a:pt x="0" y="0"/>
                        </a:moveTo>
                        <a:lnTo>
                          <a:pt x="219075" y="219075"/>
                        </a:lnTo>
                        <a:lnTo>
                          <a:pt x="4763" y="433387"/>
                        </a:lnTo>
                      </a:path>
                    </a:pathLst>
                  </a:custGeom>
                  <a:noFill/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3F4FAB0-C770-4D47-8720-6B823141FDC4}"/>
                  </a:ext>
                </a:extLst>
              </p:cNvPr>
              <p:cNvGrpSpPr/>
              <p:nvPr/>
            </p:nvGrpSpPr>
            <p:grpSpPr>
              <a:xfrm>
                <a:off x="495957" y="1750929"/>
                <a:ext cx="4160418" cy="220582"/>
                <a:chOff x="447674" y="1436948"/>
                <a:chExt cx="4160418" cy="220582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DFC5A64-08F2-4144-B81D-94C87F57D356}"/>
                    </a:ext>
                  </a:extLst>
                </p:cNvPr>
                <p:cNvSpPr txBox="1"/>
                <p:nvPr/>
              </p:nvSpPr>
              <p:spPr>
                <a:xfrm>
                  <a:off x="654630" y="1436948"/>
                  <a:ext cx="3953462" cy="220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  <a:defRPr/>
                  </a:pPr>
                  <a:r>
                    <a:rPr lang="ko-KR" altLang="en-US" sz="14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국내 최초 보건복지부 인정 디지털 인지중재프로그램</a:t>
                  </a:r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F7DC660D-4DEE-4BD4-A44D-ED3408449D76}"/>
                    </a:ext>
                  </a:extLst>
                </p:cNvPr>
                <p:cNvGrpSpPr/>
                <p:nvPr/>
              </p:nvGrpSpPr>
              <p:grpSpPr>
                <a:xfrm>
                  <a:off x="447674" y="1481194"/>
                  <a:ext cx="157163" cy="157163"/>
                  <a:chOff x="588112" y="2215040"/>
                  <a:chExt cx="100214" cy="100214"/>
                </a:xfrm>
              </p:grpSpPr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91F35938-C7CA-4570-8886-8DEA7D132B1F}"/>
                      </a:ext>
                    </a:extLst>
                  </p:cNvPr>
                  <p:cNvSpPr/>
                  <p:nvPr/>
                </p:nvSpPr>
                <p:spPr>
                  <a:xfrm>
                    <a:off x="588112" y="2215040"/>
                    <a:ext cx="100214" cy="10021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E3C23019-3B87-483C-86A1-888A88683582}"/>
                      </a:ext>
                    </a:extLst>
                  </p:cNvPr>
                  <p:cNvSpPr/>
                  <p:nvPr/>
                </p:nvSpPr>
                <p:spPr>
                  <a:xfrm>
                    <a:off x="630490" y="2238417"/>
                    <a:ext cx="27023" cy="53459"/>
                  </a:xfrm>
                  <a:custGeom>
                    <a:avLst/>
                    <a:gdLst>
                      <a:gd name="connsiteX0" fmla="*/ 0 w 219075"/>
                      <a:gd name="connsiteY0" fmla="*/ 0 h 433387"/>
                      <a:gd name="connsiteX1" fmla="*/ 219075 w 219075"/>
                      <a:gd name="connsiteY1" fmla="*/ 219075 h 433387"/>
                      <a:gd name="connsiteX2" fmla="*/ 4763 w 219075"/>
                      <a:gd name="connsiteY2" fmla="*/ 433387 h 433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9075" h="433387">
                        <a:moveTo>
                          <a:pt x="0" y="0"/>
                        </a:moveTo>
                        <a:lnTo>
                          <a:pt x="219075" y="219075"/>
                        </a:lnTo>
                        <a:lnTo>
                          <a:pt x="4763" y="433387"/>
                        </a:lnTo>
                      </a:path>
                    </a:pathLst>
                  </a:custGeom>
                  <a:noFill/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A75C907B-34BA-48C3-BECF-90D9606BF201}"/>
                  </a:ext>
                </a:extLst>
              </p:cNvPr>
              <p:cNvGrpSpPr/>
              <p:nvPr/>
            </p:nvGrpSpPr>
            <p:grpSpPr>
              <a:xfrm>
                <a:off x="495957" y="2193601"/>
                <a:ext cx="2263077" cy="220582"/>
                <a:chOff x="447674" y="2193601"/>
                <a:chExt cx="2263077" cy="220582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9A35200-37E1-4D40-80DE-AE03D169603C}"/>
                    </a:ext>
                  </a:extLst>
                </p:cNvPr>
                <p:cNvSpPr txBox="1"/>
                <p:nvPr/>
              </p:nvSpPr>
              <p:spPr>
                <a:xfrm>
                  <a:off x="654630" y="2193601"/>
                  <a:ext cx="2056121" cy="220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  <a:defRPr/>
                  </a:pPr>
                  <a:r>
                    <a:rPr lang="ko-KR" altLang="en-US" sz="14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병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의원 및 공공기관용 런칭</a:t>
                  </a:r>
                </a:p>
              </p:txBody>
            </p:sp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5BC0598B-A02B-40CC-AFB7-D70058B133B6}"/>
                    </a:ext>
                  </a:extLst>
                </p:cNvPr>
                <p:cNvGrpSpPr/>
                <p:nvPr/>
              </p:nvGrpSpPr>
              <p:grpSpPr>
                <a:xfrm>
                  <a:off x="447674" y="2228737"/>
                  <a:ext cx="157163" cy="157163"/>
                  <a:chOff x="588112" y="2215040"/>
                  <a:chExt cx="100214" cy="100214"/>
                </a:xfrm>
              </p:grpSpPr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C1A87DC6-2FF0-4811-AFC1-1282A0EA4B28}"/>
                      </a:ext>
                    </a:extLst>
                  </p:cNvPr>
                  <p:cNvSpPr/>
                  <p:nvPr/>
                </p:nvSpPr>
                <p:spPr>
                  <a:xfrm>
                    <a:off x="588112" y="2215040"/>
                    <a:ext cx="100214" cy="10021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66" name="자유형: 도형 65">
                    <a:extLst>
                      <a:ext uri="{FF2B5EF4-FFF2-40B4-BE49-F238E27FC236}">
                        <a16:creationId xmlns:a16="http://schemas.microsoft.com/office/drawing/2014/main" id="{F76B94C6-3355-4D83-9D15-A2031BFBD790}"/>
                      </a:ext>
                    </a:extLst>
                  </p:cNvPr>
                  <p:cNvSpPr/>
                  <p:nvPr/>
                </p:nvSpPr>
                <p:spPr>
                  <a:xfrm>
                    <a:off x="630490" y="2238417"/>
                    <a:ext cx="27023" cy="53459"/>
                  </a:xfrm>
                  <a:custGeom>
                    <a:avLst/>
                    <a:gdLst>
                      <a:gd name="connsiteX0" fmla="*/ 0 w 219075"/>
                      <a:gd name="connsiteY0" fmla="*/ 0 h 433387"/>
                      <a:gd name="connsiteX1" fmla="*/ 219075 w 219075"/>
                      <a:gd name="connsiteY1" fmla="*/ 219075 h 433387"/>
                      <a:gd name="connsiteX2" fmla="*/ 4763 w 219075"/>
                      <a:gd name="connsiteY2" fmla="*/ 433387 h 433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9075" h="433387">
                        <a:moveTo>
                          <a:pt x="0" y="0"/>
                        </a:moveTo>
                        <a:lnTo>
                          <a:pt x="219075" y="219075"/>
                        </a:lnTo>
                        <a:lnTo>
                          <a:pt x="4763" y="433387"/>
                        </a:lnTo>
                      </a:path>
                    </a:pathLst>
                  </a:custGeom>
                  <a:noFill/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7174C4D-C6B5-48B6-B353-F38CC07297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2"/>
            <a:stretch/>
          </p:blipFill>
          <p:spPr>
            <a:xfrm rot="10800000">
              <a:off x="5468846" y="4783478"/>
              <a:ext cx="5371395" cy="398910"/>
            </a:xfrm>
            <a:prstGeom prst="rect">
              <a:avLst/>
            </a:prstGeom>
          </p:spPr>
        </p:pic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A5B7405F-BC1F-4839-926D-A237EB0BAACB}"/>
                </a:ext>
              </a:extLst>
            </p:cNvPr>
            <p:cNvSpPr/>
            <p:nvPr/>
          </p:nvSpPr>
          <p:spPr>
            <a:xfrm>
              <a:off x="1376530" y="5182388"/>
              <a:ext cx="9463711" cy="1683316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101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66A32D-E433-4800-9EBF-E47ABF6493F8}"/>
                </a:ext>
              </a:extLst>
            </p:cNvPr>
            <p:cNvSpPr txBox="1"/>
            <p:nvPr/>
          </p:nvSpPr>
          <p:spPr>
            <a:xfrm>
              <a:off x="1664877" y="5342956"/>
              <a:ext cx="2166189" cy="5751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개인별 맞춤형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다중영역 인지중재</a:t>
              </a:r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컨텐츠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976294A-AC12-4196-AB25-88B5F7A6C5F4}"/>
                </a:ext>
              </a:extLst>
            </p:cNvPr>
            <p:cNvSpPr txBox="1"/>
            <p:nvPr/>
          </p:nvSpPr>
          <p:spPr>
            <a:xfrm>
              <a:off x="6000990" y="6379080"/>
              <a:ext cx="488015" cy="182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인지훈련</a:t>
              </a:r>
              <a:endPara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76D85AB-5476-49D9-B94C-A3C1715843DD}"/>
                </a:ext>
              </a:extLst>
            </p:cNvPr>
            <p:cNvSpPr txBox="1"/>
            <p:nvPr/>
          </p:nvSpPr>
          <p:spPr>
            <a:xfrm>
              <a:off x="7075828" y="6379080"/>
              <a:ext cx="280111" cy="182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혈 관</a:t>
              </a:r>
              <a:endPara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F7B8665-5073-4A07-A08A-6BD6DE9DB3B5}"/>
                </a:ext>
              </a:extLst>
            </p:cNvPr>
            <p:cNvSpPr txBox="1"/>
            <p:nvPr/>
          </p:nvSpPr>
          <p:spPr>
            <a:xfrm>
              <a:off x="8046709" y="6379080"/>
              <a:ext cx="280111" cy="182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운 동</a:t>
              </a:r>
              <a:endPara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C179D75-EF2A-4420-84A8-97CD86190377}"/>
                </a:ext>
              </a:extLst>
            </p:cNvPr>
            <p:cNvSpPr txBox="1"/>
            <p:nvPr/>
          </p:nvSpPr>
          <p:spPr>
            <a:xfrm>
              <a:off x="8913641" y="6379080"/>
              <a:ext cx="488015" cy="182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영양관리</a:t>
              </a:r>
              <a:endPara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5BF1F3DB-F075-4831-BD16-AFE2482E666C}"/>
                </a:ext>
              </a:extLst>
            </p:cNvPr>
            <p:cNvGrpSpPr/>
            <p:nvPr/>
          </p:nvGrpSpPr>
          <p:grpSpPr>
            <a:xfrm>
              <a:off x="5777959" y="5343807"/>
              <a:ext cx="4773935" cy="987581"/>
              <a:chOff x="5670315" y="5109834"/>
              <a:chExt cx="6150210" cy="1134410"/>
            </a:xfrm>
          </p:grpSpPr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1DA90949-30ED-41FD-BD42-CB862BC9C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9229" y="5109834"/>
                <a:ext cx="1090824" cy="1090824"/>
              </a:xfrm>
              <a:prstGeom prst="rect">
                <a:avLst/>
              </a:prstGeom>
              <a:effectLst>
                <a:outerShdw blurRad="101600" algn="ctr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7D57E1D7-91FA-4FC0-82F6-382262817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70315" y="5116135"/>
                <a:ext cx="1090824" cy="1090824"/>
              </a:xfrm>
              <a:prstGeom prst="rect">
                <a:avLst/>
              </a:prstGeom>
              <a:effectLst>
                <a:outerShdw blurRad="101600" algn="ctr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BB365F44-1E9A-4253-928E-79F976BA7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8143" y="5153420"/>
                <a:ext cx="1090824" cy="1090824"/>
              </a:xfrm>
              <a:prstGeom prst="rect">
                <a:avLst/>
              </a:prstGeom>
              <a:effectLst>
                <a:outerShdw blurRad="101600" algn="ctr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66FCCE6A-1084-4AD3-A400-E90ADF2AF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8922" y="5153420"/>
                <a:ext cx="1090824" cy="1090824"/>
              </a:xfrm>
              <a:prstGeom prst="rect">
                <a:avLst/>
              </a:prstGeom>
              <a:effectLst>
                <a:outerShdw blurRad="101600" algn="ctr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2777D1B1-F6B9-42D8-87C2-2B9E8A79D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9701" y="5153420"/>
                <a:ext cx="1090824" cy="1090824"/>
              </a:xfrm>
              <a:prstGeom prst="rect">
                <a:avLst/>
              </a:prstGeom>
              <a:effectLst>
                <a:outerShdw blurRad="101600" algn="ctr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465D92D-1848-43E5-9B58-EC3D7BD4ED62}"/>
                </a:ext>
              </a:extLst>
            </p:cNvPr>
            <p:cNvSpPr txBox="1"/>
            <p:nvPr/>
          </p:nvSpPr>
          <p:spPr>
            <a:xfrm>
              <a:off x="9884524" y="6379080"/>
              <a:ext cx="488015" cy="182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3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동기강화</a:t>
              </a:r>
              <a:endParaRPr lang="en-US" altLang="ko-KR" sz="13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5" name="그림 44" descr="텍스트, 모니터, 어두운이(가) 표시된 사진&#10;&#10;자동 생성된 설명">
              <a:extLst>
                <a:ext uri="{FF2B5EF4-FFF2-40B4-BE49-F238E27FC236}">
                  <a16:creationId xmlns:a16="http://schemas.microsoft.com/office/drawing/2014/main" id="{EDC8017C-B63E-4879-B176-3158FDB18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"/>
            <a:stretch/>
          </p:blipFill>
          <p:spPr>
            <a:xfrm>
              <a:off x="5053519" y="2658520"/>
              <a:ext cx="2984808" cy="2105099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9B7AC876-9B5D-4E92-959F-EA20C229B1B7}"/>
                </a:ext>
              </a:extLst>
            </p:cNvPr>
            <p:cNvGrpSpPr/>
            <p:nvPr/>
          </p:nvGrpSpPr>
          <p:grpSpPr>
            <a:xfrm>
              <a:off x="1371600" y="5997868"/>
              <a:ext cx="2430005" cy="547696"/>
              <a:chOff x="-6351" y="5861138"/>
              <a:chExt cx="3130550" cy="629125"/>
            </a:xfrm>
          </p:grpSpPr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5633A906-5919-473F-8D43-0498611013CD}"/>
                  </a:ext>
                </a:extLst>
              </p:cNvPr>
              <p:cNvGrpSpPr/>
              <p:nvPr/>
            </p:nvGrpSpPr>
            <p:grpSpPr>
              <a:xfrm>
                <a:off x="-6351" y="5861138"/>
                <a:ext cx="3130550" cy="290581"/>
                <a:chOff x="-6351" y="5834062"/>
                <a:chExt cx="3130550" cy="290581"/>
              </a:xfrm>
            </p:grpSpPr>
            <p:sp>
              <p:nvSpPr>
                <p:cNvPr id="109" name="사각형: 둥근 위쪽 모서리 108">
                  <a:extLst>
                    <a:ext uri="{FF2B5EF4-FFF2-40B4-BE49-F238E27FC236}">
                      <a16:creationId xmlns:a16="http://schemas.microsoft.com/office/drawing/2014/main" id="{518B610D-86A0-4FFF-8DE4-921B7C2FFDCF}"/>
                    </a:ext>
                  </a:extLst>
                </p:cNvPr>
                <p:cNvSpPr/>
                <p:nvPr/>
              </p:nvSpPr>
              <p:spPr>
                <a:xfrm rot="5400000">
                  <a:off x="1413633" y="4414078"/>
                  <a:ext cx="290581" cy="3130550"/>
                </a:xfrm>
                <a:prstGeom prst="round2SameRect">
                  <a:avLst>
                    <a:gd name="adj1" fmla="val 18544"/>
                    <a:gd name="adj2" fmla="val 0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4323E1C5-AB01-43D5-8F4D-17CEC35195F4}"/>
                    </a:ext>
                  </a:extLst>
                </p:cNvPr>
                <p:cNvGrpSpPr/>
                <p:nvPr/>
              </p:nvGrpSpPr>
              <p:grpSpPr>
                <a:xfrm>
                  <a:off x="447674" y="5929247"/>
                  <a:ext cx="100214" cy="100214"/>
                  <a:chOff x="6693077" y="2215040"/>
                  <a:chExt cx="100214" cy="100214"/>
                </a:xfrm>
              </p:grpSpPr>
              <p:sp>
                <p:nvSpPr>
                  <p:cNvPr id="112" name="타원 111">
                    <a:extLst>
                      <a:ext uri="{FF2B5EF4-FFF2-40B4-BE49-F238E27FC236}">
                        <a16:creationId xmlns:a16="http://schemas.microsoft.com/office/drawing/2014/main" id="{CE3EF1C3-3DEC-42C1-A671-9EA03D9D5B64}"/>
                      </a:ext>
                    </a:extLst>
                  </p:cNvPr>
                  <p:cNvSpPr/>
                  <p:nvPr/>
                </p:nvSpPr>
                <p:spPr>
                  <a:xfrm>
                    <a:off x="6693077" y="2215040"/>
                    <a:ext cx="100214" cy="100214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0E535182-5012-4822-B227-23D86B9A4998}"/>
                      </a:ext>
                    </a:extLst>
                  </p:cNvPr>
                  <p:cNvSpPr/>
                  <p:nvPr/>
                </p:nvSpPr>
                <p:spPr>
                  <a:xfrm>
                    <a:off x="6735455" y="2238417"/>
                    <a:ext cx="27023" cy="53459"/>
                  </a:xfrm>
                  <a:custGeom>
                    <a:avLst/>
                    <a:gdLst>
                      <a:gd name="connsiteX0" fmla="*/ 0 w 219075"/>
                      <a:gd name="connsiteY0" fmla="*/ 0 h 433387"/>
                      <a:gd name="connsiteX1" fmla="*/ 219075 w 219075"/>
                      <a:gd name="connsiteY1" fmla="*/ 219075 h 433387"/>
                      <a:gd name="connsiteX2" fmla="*/ 4763 w 219075"/>
                      <a:gd name="connsiteY2" fmla="*/ 433387 h 433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9075" h="433387">
                        <a:moveTo>
                          <a:pt x="0" y="0"/>
                        </a:moveTo>
                        <a:lnTo>
                          <a:pt x="219075" y="219075"/>
                        </a:lnTo>
                        <a:lnTo>
                          <a:pt x="4763" y="433387"/>
                        </a:lnTo>
                      </a:path>
                    </a:pathLst>
                  </a:custGeom>
                  <a:noFill/>
                  <a:ln w="6350">
                    <a:solidFill>
                      <a:srgbClr val="3B11A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5666509-EF2F-455B-A575-1DB0CE233728}"/>
                    </a:ext>
                  </a:extLst>
                </p:cNvPr>
                <p:cNvSpPr txBox="1"/>
                <p:nvPr/>
              </p:nvSpPr>
              <p:spPr>
                <a:xfrm>
                  <a:off x="600044" y="5876129"/>
                  <a:ext cx="1097025" cy="1934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  <a:defRPr/>
                  </a:pPr>
                  <a:r>
                    <a:rPr lang="ko-KR" altLang="en-US" sz="1200" dirty="0">
                      <a:solidFill>
                        <a:srgbClr val="3B11A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뇌 인지기능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향상</a:t>
                  </a:r>
                  <a:endPara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CB4577AE-9716-4B63-B656-AFF01952DC43}"/>
                  </a:ext>
                </a:extLst>
              </p:cNvPr>
              <p:cNvGrpSpPr/>
              <p:nvPr/>
            </p:nvGrpSpPr>
            <p:grpSpPr>
              <a:xfrm>
                <a:off x="-6351" y="6199682"/>
                <a:ext cx="3130550" cy="290581"/>
                <a:chOff x="-6351" y="5834062"/>
                <a:chExt cx="3130550" cy="290581"/>
              </a:xfrm>
            </p:grpSpPr>
            <p:sp>
              <p:nvSpPr>
                <p:cNvPr id="124" name="사각형: 둥근 위쪽 모서리 123">
                  <a:extLst>
                    <a:ext uri="{FF2B5EF4-FFF2-40B4-BE49-F238E27FC236}">
                      <a16:creationId xmlns:a16="http://schemas.microsoft.com/office/drawing/2014/main" id="{32087C81-A509-4575-8834-2029E8B1CD98}"/>
                    </a:ext>
                  </a:extLst>
                </p:cNvPr>
                <p:cNvSpPr/>
                <p:nvPr/>
              </p:nvSpPr>
              <p:spPr>
                <a:xfrm rot="5400000">
                  <a:off x="1413633" y="4414078"/>
                  <a:ext cx="290581" cy="3130550"/>
                </a:xfrm>
                <a:prstGeom prst="round2SameRect">
                  <a:avLst>
                    <a:gd name="adj1" fmla="val 18544"/>
                    <a:gd name="adj2" fmla="val 0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79ACAFCD-9823-4FD9-B8FE-21421C59EF40}"/>
                    </a:ext>
                  </a:extLst>
                </p:cNvPr>
                <p:cNvGrpSpPr/>
                <p:nvPr/>
              </p:nvGrpSpPr>
              <p:grpSpPr>
                <a:xfrm>
                  <a:off x="447674" y="5929247"/>
                  <a:ext cx="100214" cy="100214"/>
                  <a:chOff x="6693077" y="2215040"/>
                  <a:chExt cx="100214" cy="100214"/>
                </a:xfrm>
              </p:grpSpPr>
              <p:sp>
                <p:nvSpPr>
                  <p:cNvPr id="127" name="타원 126">
                    <a:extLst>
                      <a:ext uri="{FF2B5EF4-FFF2-40B4-BE49-F238E27FC236}">
                        <a16:creationId xmlns:a16="http://schemas.microsoft.com/office/drawing/2014/main" id="{CD22B823-BC26-4265-9345-98F2CDD9AE38}"/>
                      </a:ext>
                    </a:extLst>
                  </p:cNvPr>
                  <p:cNvSpPr/>
                  <p:nvPr/>
                </p:nvSpPr>
                <p:spPr>
                  <a:xfrm>
                    <a:off x="6693077" y="2215040"/>
                    <a:ext cx="100214" cy="100214"/>
                  </a:xfrm>
                  <a:prstGeom prst="ellipse">
                    <a:avLst/>
                  </a:prstGeom>
                  <a:noFill/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28" name="자유형: 도형 127">
                    <a:extLst>
                      <a:ext uri="{FF2B5EF4-FFF2-40B4-BE49-F238E27FC236}">
                        <a16:creationId xmlns:a16="http://schemas.microsoft.com/office/drawing/2014/main" id="{C5146064-83C9-4056-AF3A-EC093A33598B}"/>
                      </a:ext>
                    </a:extLst>
                  </p:cNvPr>
                  <p:cNvSpPr/>
                  <p:nvPr/>
                </p:nvSpPr>
                <p:spPr>
                  <a:xfrm>
                    <a:off x="6735455" y="2238417"/>
                    <a:ext cx="27023" cy="53459"/>
                  </a:xfrm>
                  <a:custGeom>
                    <a:avLst/>
                    <a:gdLst>
                      <a:gd name="connsiteX0" fmla="*/ 0 w 219075"/>
                      <a:gd name="connsiteY0" fmla="*/ 0 h 433387"/>
                      <a:gd name="connsiteX1" fmla="*/ 219075 w 219075"/>
                      <a:gd name="connsiteY1" fmla="*/ 219075 h 433387"/>
                      <a:gd name="connsiteX2" fmla="*/ 4763 w 219075"/>
                      <a:gd name="connsiteY2" fmla="*/ 433387 h 433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9075" h="433387">
                        <a:moveTo>
                          <a:pt x="0" y="0"/>
                        </a:moveTo>
                        <a:lnTo>
                          <a:pt x="219075" y="219075"/>
                        </a:lnTo>
                        <a:lnTo>
                          <a:pt x="4763" y="433387"/>
                        </a:lnTo>
                      </a:path>
                    </a:pathLst>
                  </a:custGeom>
                  <a:noFill/>
                  <a:ln w="6350">
                    <a:solidFill>
                      <a:srgbClr val="3B11A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BC26C1B-A458-4B3F-B48C-0637157D8942}"/>
                    </a:ext>
                  </a:extLst>
                </p:cNvPr>
                <p:cNvSpPr txBox="1"/>
                <p:nvPr/>
              </p:nvSpPr>
              <p:spPr>
                <a:xfrm>
                  <a:off x="600044" y="5876129"/>
                  <a:ext cx="1951871" cy="1934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  <a:defRPr/>
                  </a:pPr>
                  <a:r>
                    <a:rPr lang="ko-KR" altLang="en-US" sz="1200" dirty="0">
                      <a:solidFill>
                        <a:srgbClr val="3B11A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대상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: </a:t>
                  </a:r>
                  <a:r>
                    <a:rPr lang="ko-KR" altLang="en-US" sz="12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경도인지장애 및 고령자</a:t>
                  </a:r>
                  <a:endParaRPr lang="en-US" altLang="ko-KR" sz="12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0F681429-2820-CF6B-A222-7B9463DB18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9689" y="1362118"/>
            <a:ext cx="4363445" cy="244394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DF72BC-CD04-E59A-825B-2D4FDE64BC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9178" y="2098349"/>
            <a:ext cx="3480175" cy="2088105"/>
          </a:xfrm>
          <a:prstGeom prst="rect">
            <a:avLst/>
          </a:prstGeom>
        </p:spPr>
      </p:pic>
      <p:sp>
        <p:nvSpPr>
          <p:cNvPr id="3" name="슬라이드 번호 개체 틀 18">
            <a:extLst>
              <a:ext uri="{FF2B5EF4-FFF2-40B4-BE49-F238E27FC236}">
                <a16:creationId xmlns:a16="http://schemas.microsoft.com/office/drawing/2014/main" id="{36A806DB-D062-AFD6-8011-D7FFEC2ECAD3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32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905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F2FEA67-D616-D713-315F-BD6D2E197B84}"/>
              </a:ext>
            </a:extLst>
          </p:cNvPr>
          <p:cNvSpPr/>
          <p:nvPr/>
        </p:nvSpPr>
        <p:spPr>
          <a:xfrm>
            <a:off x="254000" y="1562886"/>
            <a:ext cx="2594536" cy="833942"/>
          </a:xfrm>
          <a:prstGeom prst="roundRect">
            <a:avLst/>
          </a:prstGeom>
          <a:solidFill>
            <a:srgbClr val="E6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1C72F09-652D-866D-564A-1AD306597356}"/>
              </a:ext>
            </a:extLst>
          </p:cNvPr>
          <p:cNvSpPr/>
          <p:nvPr/>
        </p:nvSpPr>
        <p:spPr>
          <a:xfrm>
            <a:off x="9343464" y="1559987"/>
            <a:ext cx="2594536" cy="833942"/>
          </a:xfrm>
          <a:prstGeom prst="roundRect">
            <a:avLst/>
          </a:prstGeom>
          <a:solidFill>
            <a:srgbClr val="E6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60E105F-0A33-1947-3C4D-CF539E4F2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1000"/>
          </a:blip>
          <a:srcRect l="5527" t="3329" r="2898"/>
          <a:stretch/>
        </p:blipFill>
        <p:spPr>
          <a:xfrm>
            <a:off x="-751686" y="-2610593"/>
            <a:ext cx="2321859" cy="2047459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12500"/>
          </a:effectLst>
        </p:spPr>
      </p:pic>
      <p:sp>
        <p:nvSpPr>
          <p:cNvPr id="40" name="Shape 2701">
            <a:extLst>
              <a:ext uri="{FF2B5EF4-FFF2-40B4-BE49-F238E27FC236}">
                <a16:creationId xmlns:a16="http://schemas.microsoft.com/office/drawing/2014/main" id="{49CBBB96-A468-4843-93E4-4F78394809E0}"/>
              </a:ext>
            </a:extLst>
          </p:cNvPr>
          <p:cNvSpPr/>
          <p:nvPr/>
        </p:nvSpPr>
        <p:spPr>
          <a:xfrm>
            <a:off x="1761708" y="5483758"/>
            <a:ext cx="8493594" cy="897044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 anchor="ctr">
            <a:noAutofit/>
          </a:bodyPr>
          <a:lstStyle/>
          <a:p>
            <a:pPr lvl="0" algn="ctr">
              <a:lnSpc>
                <a:spcPct val="130000"/>
              </a:lnSpc>
              <a:defRPr sz="1800"/>
            </a:pPr>
            <a:r>
              <a:rPr lang="en-US" altLang="ko-KR" sz="1600" b="1" dirty="0">
                <a:solidFill>
                  <a:srgbClr val="5445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"/>
                <a:sym typeface="Open Sans"/>
              </a:rPr>
              <a:t>“SUPERBRAIN G”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"/>
                <a:sym typeface="Open Sans"/>
              </a:rPr>
              <a:t>정상인 및 경도기억력 장애 대상 맞춤화 프로그램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Open Sans"/>
              <a:sym typeface="Open Sans"/>
            </a:endParaRPr>
          </a:p>
          <a:p>
            <a:pPr lvl="0" algn="ctr">
              <a:lnSpc>
                <a:spcPct val="130000"/>
              </a:lnSpc>
              <a:defRPr sz="1800"/>
            </a:pPr>
            <a:r>
              <a:rPr lang="en-US" altLang="ko-KR" sz="1600" b="1" dirty="0">
                <a:solidFill>
                  <a:srgbClr val="5445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"/>
                <a:sym typeface="Open Sans"/>
              </a:rPr>
              <a:t>“SUPERBRAIN DEX”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"/>
                <a:sym typeface="Open Sans"/>
              </a:rPr>
              <a:t>디지털치료기기 품목허가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Open Sans"/>
                <a:sym typeface="Wingdings" panose="05000000000000000000" pitchFamily="2" charset="2"/>
              </a:rPr>
              <a:t>개인맞춤화 치료 프로그램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Open Sans"/>
              <a:sym typeface="Open Sans"/>
            </a:endParaRPr>
          </a:p>
        </p:txBody>
      </p:sp>
      <p:sp>
        <p:nvSpPr>
          <p:cNvPr id="68" name="Shape 42">
            <a:extLst>
              <a:ext uri="{FF2B5EF4-FFF2-40B4-BE49-F238E27FC236}">
                <a16:creationId xmlns:a16="http://schemas.microsoft.com/office/drawing/2014/main" id="{903928C2-9E77-4AB2-87D4-44EF8882A388}"/>
              </a:ext>
            </a:extLst>
          </p:cNvPr>
          <p:cNvSpPr/>
          <p:nvPr/>
        </p:nvSpPr>
        <p:spPr>
          <a:xfrm>
            <a:off x="591602" y="1778978"/>
            <a:ext cx="1919332" cy="379591"/>
          </a:xfrm>
          <a:prstGeom prst="rect">
            <a:avLst/>
          </a:prstGeom>
          <a:solidFill>
            <a:srgbClr val="E6E3F6"/>
          </a:solidFill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ko-KR" b="1" dirty="0">
                <a:solidFill>
                  <a:srgbClr val="5445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SUPERBRAIN</a:t>
            </a:r>
            <a:r>
              <a:rPr lang="ko-KR" altLang="en-US" b="1" dirty="0">
                <a:solidFill>
                  <a:srgbClr val="5445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solidFill>
                  <a:srgbClr val="5445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</a:t>
            </a:r>
            <a:endParaRPr lang="ko-KR" altLang="en-US" b="1" dirty="0">
              <a:solidFill>
                <a:srgbClr val="5445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A87DDF-9E64-0FE2-E3D9-CCAE34861526}"/>
              </a:ext>
            </a:extLst>
          </p:cNvPr>
          <p:cNvGrpSpPr/>
          <p:nvPr/>
        </p:nvGrpSpPr>
        <p:grpSpPr>
          <a:xfrm>
            <a:off x="733535" y="2529088"/>
            <a:ext cx="1635466" cy="1635466"/>
            <a:chOff x="979720" y="1750535"/>
            <a:chExt cx="1635466" cy="163546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8940D8-3D40-109B-DAC5-778AE94CDCC6}"/>
                </a:ext>
              </a:extLst>
            </p:cNvPr>
            <p:cNvSpPr/>
            <p:nvPr/>
          </p:nvSpPr>
          <p:spPr>
            <a:xfrm>
              <a:off x="979720" y="1750535"/>
              <a:ext cx="1635466" cy="1635466"/>
            </a:xfrm>
            <a:prstGeom prst="ellipse">
              <a:avLst/>
            </a:prstGeom>
            <a:solidFill>
              <a:srgbClr val="5445C0">
                <a:alpha val="90000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94AB6AE2-BFBF-C572-31FB-AC67DDAD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03670" y="1946624"/>
              <a:ext cx="751708" cy="740994"/>
            </a:xfrm>
            <a:prstGeom prst="rect">
              <a:avLst/>
            </a:prstGeom>
          </p:spPr>
        </p:pic>
        <p:sp>
          <p:nvSpPr>
            <p:cNvPr id="14" name="Shape 42">
              <a:extLst>
                <a:ext uri="{FF2B5EF4-FFF2-40B4-BE49-F238E27FC236}">
                  <a16:creationId xmlns:a16="http://schemas.microsoft.com/office/drawing/2014/main" id="{3E212602-2181-093C-1BAE-727C3BF2DD46}"/>
                </a:ext>
              </a:extLst>
            </p:cNvPr>
            <p:cNvSpPr/>
            <p:nvPr/>
          </p:nvSpPr>
          <p:spPr>
            <a:xfrm>
              <a:off x="1190789" y="2728489"/>
              <a:ext cx="1177471" cy="495007"/>
            </a:xfrm>
            <a:prstGeom prst="rect">
              <a:avLst/>
            </a:prstGeom>
            <a:ln w="12700">
              <a:miter/>
            </a:ln>
          </p:spPr>
          <p:txBody>
            <a:bodyPr wrap="square" lIns="50800" tIns="50800" rIns="50800" bIns="50800" anchor="ctr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치매안심센터</a:t>
              </a:r>
              <a:endParaRPr lang="en-US" altLang="ko-KR" sz="12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복지관</a:t>
              </a:r>
              <a:endParaRPr lang="en-US" altLang="ko-KR" sz="12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8448B4-80B4-7470-05E0-A11795162362}"/>
              </a:ext>
            </a:extLst>
          </p:cNvPr>
          <p:cNvGrpSpPr/>
          <p:nvPr/>
        </p:nvGrpSpPr>
        <p:grpSpPr>
          <a:xfrm>
            <a:off x="9822999" y="2529088"/>
            <a:ext cx="1635466" cy="1635466"/>
            <a:chOff x="9524327" y="1899067"/>
            <a:chExt cx="1635466" cy="163546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6F081A5-5B79-6E39-FABB-10C8B0E68876}"/>
                </a:ext>
              </a:extLst>
            </p:cNvPr>
            <p:cNvSpPr/>
            <p:nvPr/>
          </p:nvSpPr>
          <p:spPr>
            <a:xfrm>
              <a:off x="9524327" y="1899067"/>
              <a:ext cx="1635466" cy="1635466"/>
            </a:xfrm>
            <a:prstGeom prst="ellipse">
              <a:avLst/>
            </a:prstGeom>
            <a:solidFill>
              <a:srgbClr val="5445C0">
                <a:alpha val="90000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7C25CCFE-35E1-D10A-3FBC-753203992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6630" y="2206565"/>
              <a:ext cx="784967" cy="698896"/>
            </a:xfrm>
            <a:prstGeom prst="rect">
              <a:avLst/>
            </a:prstGeom>
          </p:spPr>
        </p:pic>
        <p:sp>
          <p:nvSpPr>
            <p:cNvPr id="21" name="Shape 42">
              <a:extLst>
                <a:ext uri="{FF2B5EF4-FFF2-40B4-BE49-F238E27FC236}">
                  <a16:creationId xmlns:a16="http://schemas.microsoft.com/office/drawing/2014/main" id="{67D2B60D-D60F-D0E6-9E9B-7E2184ED88ED}"/>
                </a:ext>
              </a:extLst>
            </p:cNvPr>
            <p:cNvSpPr/>
            <p:nvPr/>
          </p:nvSpPr>
          <p:spPr>
            <a:xfrm>
              <a:off x="9760379" y="2911084"/>
              <a:ext cx="1177471" cy="291875"/>
            </a:xfrm>
            <a:prstGeom prst="rect">
              <a:avLst/>
            </a:prstGeom>
            <a:ln w="12700">
              <a:miter/>
            </a:ln>
          </p:spPr>
          <p:txBody>
            <a:bodyPr wrap="square" lIns="50800" tIns="50800" rIns="50800" bIns="50800" anchor="ctr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대학병원</a:t>
              </a:r>
              <a:endParaRPr lang="en-US" altLang="ko-KR" sz="12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5105B3-B0CC-27C7-552C-71386802963E}"/>
              </a:ext>
            </a:extLst>
          </p:cNvPr>
          <p:cNvGrpSpPr/>
          <p:nvPr/>
        </p:nvGrpSpPr>
        <p:grpSpPr>
          <a:xfrm>
            <a:off x="9822999" y="4519834"/>
            <a:ext cx="1635466" cy="1635466"/>
            <a:chOff x="9524327" y="3682147"/>
            <a:chExt cx="1635466" cy="1635466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BAA1D70-C59F-3DF9-04FE-7BF2C4C1CAFC}"/>
                </a:ext>
              </a:extLst>
            </p:cNvPr>
            <p:cNvSpPr/>
            <p:nvPr/>
          </p:nvSpPr>
          <p:spPr>
            <a:xfrm>
              <a:off x="9524327" y="3682147"/>
              <a:ext cx="1635466" cy="1635466"/>
            </a:xfrm>
            <a:prstGeom prst="ellipse">
              <a:avLst/>
            </a:prstGeom>
            <a:solidFill>
              <a:srgbClr val="5445C0">
                <a:alpha val="90000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84CFCE84-B3FB-5C04-7B43-2513990A9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16326" y="4069583"/>
              <a:ext cx="651466" cy="627630"/>
            </a:xfrm>
            <a:prstGeom prst="rect">
              <a:avLst/>
            </a:prstGeom>
          </p:spPr>
        </p:pic>
        <p:sp>
          <p:nvSpPr>
            <p:cNvPr id="22" name="Shape 42">
              <a:extLst>
                <a:ext uri="{FF2B5EF4-FFF2-40B4-BE49-F238E27FC236}">
                  <a16:creationId xmlns:a16="http://schemas.microsoft.com/office/drawing/2014/main" id="{41A851D5-7462-A140-D171-E049FDF28BC3}"/>
                </a:ext>
              </a:extLst>
            </p:cNvPr>
            <p:cNvSpPr/>
            <p:nvPr/>
          </p:nvSpPr>
          <p:spPr>
            <a:xfrm>
              <a:off x="9753324" y="4695336"/>
              <a:ext cx="1177471" cy="495007"/>
            </a:xfrm>
            <a:prstGeom prst="rect">
              <a:avLst/>
            </a:prstGeom>
            <a:ln w="12700">
              <a:miter/>
            </a:ln>
          </p:spPr>
          <p:txBody>
            <a:bodyPr wrap="square" lIns="50800" tIns="50800" rIns="50800" bIns="50800" anchor="ctr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요양병원</a:t>
              </a:r>
              <a:endParaRPr lang="en-US" altLang="ko-KR" sz="12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개원의</a:t>
              </a:r>
              <a:endParaRPr lang="en-US" altLang="ko-KR" sz="1200" b="1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700FB3-D895-45A6-A21A-6425BF9491CD}"/>
              </a:ext>
            </a:extLst>
          </p:cNvPr>
          <p:cNvGrpSpPr/>
          <p:nvPr/>
        </p:nvGrpSpPr>
        <p:grpSpPr>
          <a:xfrm>
            <a:off x="3074433" y="1513975"/>
            <a:ext cx="6043134" cy="3806414"/>
            <a:chOff x="3157719" y="1440030"/>
            <a:chExt cx="6043134" cy="3806414"/>
          </a:xfrm>
        </p:grpSpPr>
        <p:pic>
          <p:nvPicPr>
            <p:cNvPr id="123" name="그림 122" descr="텍스트, 모니터, 어두운이(가) 표시된 사진&#10;&#10;자동 생성된 설명">
              <a:extLst>
                <a:ext uri="{FF2B5EF4-FFF2-40B4-BE49-F238E27FC236}">
                  <a16:creationId xmlns:a16="http://schemas.microsoft.com/office/drawing/2014/main" id="{A7E6F703-4249-A201-317B-50A519309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"/>
            <a:stretch/>
          </p:blipFill>
          <p:spPr>
            <a:xfrm>
              <a:off x="3157719" y="1440030"/>
              <a:ext cx="6043134" cy="38064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751C7B8-6BD6-64A8-5DFF-E2EACA14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57170" y="1663595"/>
              <a:ext cx="5634720" cy="33708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208672-D0A9-041E-5703-77A775EDBADB}"/>
              </a:ext>
            </a:extLst>
          </p:cNvPr>
          <p:cNvGrpSpPr/>
          <p:nvPr/>
        </p:nvGrpSpPr>
        <p:grpSpPr>
          <a:xfrm>
            <a:off x="733535" y="4519834"/>
            <a:ext cx="1635466" cy="1635466"/>
            <a:chOff x="988833" y="3597675"/>
            <a:chExt cx="1635466" cy="163546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EDA08F7-EF05-3672-663A-53642E4D89AE}"/>
                </a:ext>
              </a:extLst>
            </p:cNvPr>
            <p:cNvSpPr/>
            <p:nvPr/>
          </p:nvSpPr>
          <p:spPr>
            <a:xfrm>
              <a:off x="988833" y="3597675"/>
              <a:ext cx="1635466" cy="1635466"/>
            </a:xfrm>
            <a:prstGeom prst="ellipse">
              <a:avLst/>
            </a:prstGeom>
            <a:solidFill>
              <a:srgbClr val="5445C0">
                <a:alpha val="90000"/>
              </a:srgb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4EF7F66C-CE72-2ABA-B522-EC85BE694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22720" y="3891273"/>
              <a:ext cx="805502" cy="697201"/>
            </a:xfrm>
            <a:prstGeom prst="rect">
              <a:avLst/>
            </a:prstGeom>
          </p:spPr>
        </p:pic>
        <p:sp>
          <p:nvSpPr>
            <p:cNvPr id="29" name="Shape 42">
              <a:extLst>
                <a:ext uri="{FF2B5EF4-FFF2-40B4-BE49-F238E27FC236}">
                  <a16:creationId xmlns:a16="http://schemas.microsoft.com/office/drawing/2014/main" id="{DE369B91-FB6D-12C0-10B7-D848FA616068}"/>
                </a:ext>
              </a:extLst>
            </p:cNvPr>
            <p:cNvSpPr/>
            <p:nvPr/>
          </p:nvSpPr>
          <p:spPr>
            <a:xfrm>
              <a:off x="1217685" y="4701211"/>
              <a:ext cx="1177471" cy="288477"/>
            </a:xfrm>
            <a:prstGeom prst="rect">
              <a:avLst/>
            </a:prstGeom>
            <a:ln w="12700">
              <a:miter/>
            </a:ln>
          </p:spPr>
          <p:txBody>
            <a:bodyPr wrap="square" lIns="50800" tIns="50800" rIns="50800" bIns="50800" anchor="ctr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B2C</a:t>
              </a:r>
            </a:p>
          </p:txBody>
        </p:sp>
      </p:grpSp>
      <p:sp>
        <p:nvSpPr>
          <p:cNvPr id="31" name="Shape 42">
            <a:extLst>
              <a:ext uri="{FF2B5EF4-FFF2-40B4-BE49-F238E27FC236}">
                <a16:creationId xmlns:a16="http://schemas.microsoft.com/office/drawing/2014/main" id="{41E083A3-F50F-0987-9009-198BE31F0F71}"/>
              </a:ext>
            </a:extLst>
          </p:cNvPr>
          <p:cNvSpPr/>
          <p:nvPr/>
        </p:nvSpPr>
        <p:spPr>
          <a:xfrm>
            <a:off x="9451530" y="1787162"/>
            <a:ext cx="2378404" cy="379591"/>
          </a:xfrm>
          <a:prstGeom prst="rect">
            <a:avLst/>
          </a:prstGeom>
          <a:solidFill>
            <a:srgbClr val="E6E3F6"/>
          </a:solidFill>
          <a:ln w="12700">
            <a:miter/>
          </a:ln>
        </p:spPr>
        <p:txBody>
          <a:bodyPr wrap="square" lIns="50800" tIns="50800" rIns="50800" bIns="50800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ko-KR" b="1" dirty="0">
                <a:solidFill>
                  <a:srgbClr val="5445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SUPERBRAIN H</a:t>
            </a:r>
            <a:endParaRPr lang="ko-KR" altLang="en-US" b="1" dirty="0">
              <a:solidFill>
                <a:srgbClr val="5445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57170-2D8C-8411-9D0D-E506BF2FBE34}"/>
              </a:ext>
            </a:extLst>
          </p:cNvPr>
          <p:cNvSpPr txBox="1"/>
          <p:nvPr/>
        </p:nvSpPr>
        <p:spPr>
          <a:xfrm>
            <a:off x="766762" y="1055107"/>
            <a:ext cx="10106905" cy="2523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치매안심센터 및 복지관 신경과 개원의 중심 상용화 진행 </a:t>
            </a:r>
            <a:r>
              <a:rPr lang="ko-KR" altLang="en-US" sz="16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中</a:t>
            </a:r>
            <a:endParaRPr lang="ko-KR" altLang="en-US" sz="1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FC7BEF1-83A5-747A-72CA-4799888F3BB1}"/>
              </a:ext>
            </a:extLst>
          </p:cNvPr>
          <p:cNvSpPr txBox="1">
            <a:spLocks/>
          </p:cNvSpPr>
          <p:nvPr/>
        </p:nvSpPr>
        <p:spPr>
          <a:xfrm>
            <a:off x="766762" y="503896"/>
            <a:ext cx="9401998" cy="54861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SUPERBRAIN in PRACTICE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18">
            <a:extLst>
              <a:ext uri="{FF2B5EF4-FFF2-40B4-BE49-F238E27FC236}">
                <a16:creationId xmlns:a16="http://schemas.microsoft.com/office/drawing/2014/main" id="{201C8653-DFC1-94B7-112C-2B742DF408D3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33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60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Box 5">
            <a:extLst>
              <a:ext uri="{FF2B5EF4-FFF2-40B4-BE49-F238E27FC236}">
                <a16:creationId xmlns:a16="http://schemas.microsoft.com/office/drawing/2014/main" id="{C0D0BF1C-806C-A435-46CF-1D09AFF6C912}"/>
              </a:ext>
            </a:extLst>
          </p:cNvPr>
          <p:cNvSpPr txBox="1">
            <a:spLocks noChangeArrowheads="1"/>
          </p:cNvSpPr>
          <p:nvPr/>
        </p:nvSpPr>
        <p:spPr>
          <a:xfrm>
            <a:off x="766763" y="1063687"/>
            <a:ext cx="9660484" cy="52270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742950" indent="-285750">
              <a:defRPr kumimoji="1" b="1">
                <a:latin typeface="굴림"/>
                <a:ea typeface="굴림"/>
              </a:defRPr>
            </a:lvl2pPr>
            <a:lvl3pPr marL="1143000" indent="-228600">
              <a:defRPr kumimoji="1" b="1">
                <a:latin typeface="굴림"/>
                <a:ea typeface="굴림"/>
              </a:defRPr>
            </a:lvl3pPr>
            <a:lvl4pPr marL="1600200" indent="-228600">
              <a:defRPr kumimoji="1" b="1">
                <a:latin typeface="굴림"/>
                <a:ea typeface="굴림"/>
              </a:defRPr>
            </a:lvl4pPr>
            <a:lvl5pPr marL="2057400" indent="-228600">
              <a:defRPr kumimoji="1" b="1"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치매안심센터 및 복지관의 인지훈련활동을 반영한 효율적인 커리큘럼 제공</a:t>
            </a:r>
            <a:endParaRPr lang="en-US" altLang="ko-KR" sz="1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그룹 동시형</a:t>
            </a:r>
            <a:r>
              <a:rPr lang="en-US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개인 맞춤형 프로그램 운영 </a:t>
            </a:r>
            <a:r>
              <a:rPr lang="en-US" altLang="ko-KR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  <a:sym typeface="Wingdings" panose="05000000000000000000" pitchFamily="2" charset="2"/>
              </a:rPr>
              <a:t>실시간 학습 수행도 통계로 제공</a:t>
            </a:r>
            <a:r>
              <a:rPr lang="ko-KR" altLang="en-US" sz="1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F8EE8F12-F9C6-9E5F-285F-CCA1F168C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18"/>
          <a:stretch/>
        </p:blipFill>
        <p:spPr>
          <a:xfrm>
            <a:off x="571159" y="1773238"/>
            <a:ext cx="3310781" cy="443161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8DAB99B5-0527-0291-8AF6-ADDB1863B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05"/>
          <a:stretch/>
        </p:blipFill>
        <p:spPr>
          <a:xfrm>
            <a:off x="3942998" y="1773238"/>
            <a:ext cx="3549558" cy="443161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84A82D59-C8D6-9F9E-D819-F01AD432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14" y="1773238"/>
            <a:ext cx="4519324" cy="443161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A2E7A1C-B4A9-7A16-3BEE-A8D028A88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4" y="515832"/>
            <a:ext cx="2362691" cy="547855"/>
          </a:xfrm>
          <a:prstGeom prst="rect">
            <a:avLst/>
          </a:prstGeom>
        </p:spPr>
      </p:pic>
      <p:sp>
        <p:nvSpPr>
          <p:cNvPr id="3" name="슬라이드 번호 개체 틀 18">
            <a:extLst>
              <a:ext uri="{FF2B5EF4-FFF2-40B4-BE49-F238E27FC236}">
                <a16:creationId xmlns:a16="http://schemas.microsoft.com/office/drawing/2014/main" id="{D14297F4-6C3E-7FA4-F2A1-6FB9A5E203DA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34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45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노트북, 사람, 컴퓨터이(가) 표시된 사진&#10;&#10;자동 생성된 설명">
            <a:extLst>
              <a:ext uri="{FF2B5EF4-FFF2-40B4-BE49-F238E27FC236}">
                <a16:creationId xmlns:a16="http://schemas.microsoft.com/office/drawing/2014/main" id="{05542C03-FE04-C4AC-4D99-AE74ADFF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object 77">
            <a:extLst>
              <a:ext uri="{FF2B5EF4-FFF2-40B4-BE49-F238E27FC236}">
                <a16:creationId xmlns:a16="http://schemas.microsoft.com/office/drawing/2014/main" id="{F94CF9AC-0E9D-5749-BF4C-E38FACEBA152}"/>
              </a:ext>
            </a:extLst>
          </p:cNvPr>
          <p:cNvSpPr txBox="1"/>
          <p:nvPr/>
        </p:nvSpPr>
        <p:spPr>
          <a:xfrm>
            <a:off x="14843363" y="1216883"/>
            <a:ext cx="129539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b="0" spc="30" dirty="0">
                <a:solidFill>
                  <a:srgbClr val="153157"/>
                </a:solidFill>
                <a:latin typeface="Z@REAA8.tmp"/>
                <a:cs typeface="Z@REAA8.tmp"/>
              </a:rPr>
              <a:t>®</a:t>
            </a:r>
            <a:endParaRPr sz="850" dirty="0">
              <a:latin typeface="Z@REAA8.tmp"/>
              <a:cs typeface="Z@REAA8.tmp"/>
            </a:endParaRPr>
          </a:p>
        </p:txBody>
      </p:sp>
      <p:sp>
        <p:nvSpPr>
          <p:cNvPr id="4" name="슬라이드 번호 개체 틀 18">
            <a:extLst>
              <a:ext uri="{FF2B5EF4-FFF2-40B4-BE49-F238E27FC236}">
                <a16:creationId xmlns:a16="http://schemas.microsoft.com/office/drawing/2014/main" id="{39D9F31E-F16B-9698-6EEB-C9441F47B300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35</a:t>
            </a:fld>
            <a:endParaRPr kumimoji="1" lang="ko-Kore-KR" altLang="en-US" sz="1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368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7EA622-1F24-6901-F0E3-CB1A7397E82F}"/>
              </a:ext>
            </a:extLst>
          </p:cNvPr>
          <p:cNvSpPr/>
          <p:nvPr/>
        </p:nvSpPr>
        <p:spPr>
          <a:xfrm>
            <a:off x="0" y="1611824"/>
            <a:ext cx="12192000" cy="3339884"/>
          </a:xfrm>
          <a:prstGeom prst="rect">
            <a:avLst/>
          </a:prstGeom>
          <a:solidFill>
            <a:srgbClr val="5445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C234F44-148C-8A45-9876-B96D49587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773238"/>
            <a:ext cx="9845951" cy="300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ROWAN </a:t>
            </a: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빅데이터</a:t>
            </a:r>
            <a:r>
              <a:rPr lang="en-US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인공지능을 통해 디지털 인지중재치료 환경을 혁신을 선도하는 기업으로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환자의 뇌 인지 기능 정보를 수집하고 분석하여 개인 맞춤형 인지중재 컨텐츠를 기획 및 개발</a:t>
            </a:r>
            <a:r>
              <a:rPr lang="en-US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제공합니다</a:t>
            </a:r>
            <a:r>
              <a:rPr lang="en-US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b="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초고령화 사회 진입에 따라 동반 증가하는 치매 예방의 필요성과 관심에 발 맞춰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의료기관</a:t>
            </a:r>
            <a:r>
              <a:rPr lang="en-US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생명보험사 등 연구자 데이터 관리가 필요한 기관과 협업이 가능한 미래 지향적 비즈니스를 지향합니다</a:t>
            </a:r>
            <a:r>
              <a:rPr lang="en-US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b="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Rowan</a:t>
            </a: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조직문화이념인 </a:t>
            </a:r>
            <a:r>
              <a:rPr lang="ko-KR" altLang="en-US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en" altLang="ko-KR" sz="1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Optimize Surroundings</a:t>
            </a:r>
            <a:r>
              <a:rPr lang="en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” </a:t>
            </a: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걸맞게 대한민국을 대표하는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뇌 질환 </a:t>
            </a:r>
            <a:r>
              <a:rPr lang="en-US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Digital Therapeutics</a:t>
            </a:r>
            <a:r>
              <a:rPr lang="ko-KR" altLang="en-US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회사로 성장하며 다가오는 초고령화 사회를 준비하는데 앞장서겠습니다</a:t>
            </a:r>
            <a:r>
              <a:rPr lang="en-US" altLang="ko-KR" sz="1600" b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662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대각선 방향의 모서리가 둥근 사각형 17">
            <a:extLst>
              <a:ext uri="{FF2B5EF4-FFF2-40B4-BE49-F238E27FC236}">
                <a16:creationId xmlns:a16="http://schemas.microsoft.com/office/drawing/2014/main" id="{7FB5E997-2F6C-40C7-48FD-ED38806D6027}"/>
              </a:ext>
            </a:extLst>
          </p:cNvPr>
          <p:cNvSpPr/>
          <p:nvPr/>
        </p:nvSpPr>
        <p:spPr>
          <a:xfrm flipH="1">
            <a:off x="766760" y="1233488"/>
            <a:ext cx="10658473" cy="512061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57200" dist="25400" dir="654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310B-790F-CF35-D4BC-1787C274A4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2198" y="1575055"/>
            <a:ext cx="9242097" cy="3684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 환자에게 근거 기반 치료제 개입을 제공하는 소프트웨어 의료기기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소프트웨어로 신경이나 뇌를 자극해 치료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인터넷이나 스마트 앱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479594-F660-A46C-B2A2-59E65D57629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디지털 치료제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en-US" altLang="ko-KR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sp>
        <p:nvSpPr>
          <p:cNvPr id="4" name="슬라이드 번호 개체 틀 18">
            <a:extLst>
              <a:ext uri="{FF2B5EF4-FFF2-40B4-BE49-F238E27FC236}">
                <a16:creationId xmlns:a16="http://schemas.microsoft.com/office/drawing/2014/main" id="{FEB5D24C-6BFE-67D1-8C24-3DF6E8709D51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4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17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둥근 사각형 5">
            <a:extLst>
              <a:ext uri="{FF2B5EF4-FFF2-40B4-BE49-F238E27FC236}">
                <a16:creationId xmlns:a16="http://schemas.microsoft.com/office/drawing/2014/main" id="{38EFEEFF-446D-96D3-8062-A23CF706E6B8}"/>
              </a:ext>
            </a:extLst>
          </p:cNvPr>
          <p:cNvSpPr/>
          <p:nvPr/>
        </p:nvSpPr>
        <p:spPr>
          <a:xfrm flipH="1">
            <a:off x="766764" y="1233488"/>
            <a:ext cx="10658473" cy="512061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57200" dist="25400" dir="654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479594-F660-A46C-B2A2-59E65D57629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장점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from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310B-790F-CF35-D4BC-1787C274A4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2202" y="1575055"/>
            <a:ext cx="8637368" cy="3684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개인 맞춤형 치료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정확한 진단과 예측 가능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실시간 모니터링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의료진의 업무 효율성 향상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E05608C7-ED47-EBDD-1D33-644352607F45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5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438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둥근 사각형 5">
            <a:extLst>
              <a:ext uri="{FF2B5EF4-FFF2-40B4-BE49-F238E27FC236}">
                <a16:creationId xmlns:a16="http://schemas.microsoft.com/office/drawing/2014/main" id="{38EFEEFF-446D-96D3-8062-A23CF706E6B8}"/>
              </a:ext>
            </a:extLst>
          </p:cNvPr>
          <p:cNvSpPr/>
          <p:nvPr/>
        </p:nvSpPr>
        <p:spPr>
          <a:xfrm flipH="1">
            <a:off x="766764" y="1233488"/>
            <a:ext cx="10658473" cy="512061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57200" dist="25400" dir="654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479594-F660-A46C-B2A2-59E65D57629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장점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310B-790F-CF35-D4BC-1787C274A4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2202" y="1575055"/>
            <a:ext cx="8637368" cy="3684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개인 맞춤형 치료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정확한 진단과 예측 가능</a:t>
            </a: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비주관적 진단과 처방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실시간 모니터링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의료진의 업무 효율성 향상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E05608C7-ED47-EBDD-1D33-644352607F45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6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85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둥근 사각형 5">
            <a:extLst>
              <a:ext uri="{FF2B5EF4-FFF2-40B4-BE49-F238E27FC236}">
                <a16:creationId xmlns:a16="http://schemas.microsoft.com/office/drawing/2014/main" id="{38EFEEFF-446D-96D3-8062-A23CF706E6B8}"/>
              </a:ext>
            </a:extLst>
          </p:cNvPr>
          <p:cNvSpPr/>
          <p:nvPr/>
        </p:nvSpPr>
        <p:spPr>
          <a:xfrm flipH="1">
            <a:off x="766764" y="1233488"/>
            <a:ext cx="10658473" cy="512061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57200" dist="25400" dir="654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479594-F660-A46C-B2A2-59E65D57629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장점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310B-790F-CF35-D4BC-1787C274A4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2202" y="1575055"/>
            <a:ext cx="8637368" cy="3684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개인 맞춤형 치료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정확한 진단과 예측 가능</a:t>
            </a: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비주관적 진단과 처방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실시간 모니터링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의료진의 업무 효율성 향상</a:t>
            </a: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환자의 공간과 시간 효율성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E05608C7-ED47-EBDD-1D33-644352607F45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7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95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둥근 사각형 5">
            <a:extLst>
              <a:ext uri="{FF2B5EF4-FFF2-40B4-BE49-F238E27FC236}">
                <a16:creationId xmlns:a16="http://schemas.microsoft.com/office/drawing/2014/main" id="{38EFEEFF-446D-96D3-8062-A23CF706E6B8}"/>
              </a:ext>
            </a:extLst>
          </p:cNvPr>
          <p:cNvSpPr/>
          <p:nvPr/>
        </p:nvSpPr>
        <p:spPr>
          <a:xfrm flipH="1">
            <a:off x="766764" y="1233488"/>
            <a:ext cx="10658473" cy="512061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57200" dist="25400" dir="654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479594-F660-A46C-B2A2-59E65D57629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장점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310B-790F-CF35-D4BC-1787C274A4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2202" y="1575055"/>
            <a:ext cx="8637368" cy="3684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개인 맞춤형 치료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정확한 진단과 예측 가능</a:t>
            </a: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비주관적 진단과 처방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실시간 모니터링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의료진의 업무 효율성 향상</a:t>
            </a: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환자의 공간과 시간 효율성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비 침습적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E05608C7-ED47-EBDD-1D33-644352607F45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8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0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둥근 사각형 5">
            <a:extLst>
              <a:ext uri="{FF2B5EF4-FFF2-40B4-BE49-F238E27FC236}">
                <a16:creationId xmlns:a16="http://schemas.microsoft.com/office/drawing/2014/main" id="{38EFEEFF-446D-96D3-8062-A23CF706E6B8}"/>
              </a:ext>
            </a:extLst>
          </p:cNvPr>
          <p:cNvSpPr/>
          <p:nvPr/>
        </p:nvSpPr>
        <p:spPr>
          <a:xfrm flipH="1">
            <a:off x="766764" y="1233488"/>
            <a:ext cx="10658473" cy="512061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457200" dist="25400" dir="6540000" algn="tl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1479594-F660-A46C-B2A2-59E65D576299}"/>
              </a:ext>
            </a:extLst>
          </p:cNvPr>
          <p:cNvSpPr txBox="1">
            <a:spLocks/>
          </p:cNvSpPr>
          <p:nvPr/>
        </p:nvSpPr>
        <p:spPr>
          <a:xfrm>
            <a:off x="766761" y="503896"/>
            <a:ext cx="10658475" cy="548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altLang="ko-KR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DTx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장점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C310B-790F-CF35-D4BC-1787C274A4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2202" y="1575055"/>
            <a:ext cx="8637368" cy="36845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개인 맞춤형 치료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정확한 진단과 예측 가능</a:t>
            </a: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비주관적 진단과 처방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실시간 모니터링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strike="sngStrike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의료진의 업무 효율성 향상</a:t>
            </a: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환자의 공간과 시간 효율성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비 침습적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비 약물적</a:t>
            </a:r>
            <a:endParaRPr kumimoji="1"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E05608C7-ED47-EBDD-1D33-644352607F45}"/>
              </a:ext>
            </a:extLst>
          </p:cNvPr>
          <p:cNvSpPr txBox="1">
            <a:spLocks/>
          </p:cNvSpPr>
          <p:nvPr/>
        </p:nvSpPr>
        <p:spPr>
          <a:xfrm>
            <a:off x="9427402" y="6543598"/>
            <a:ext cx="2743200" cy="2523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5AE9FC4-B9A4-8148-A010-83388A30CD9B}" type="slidenum">
              <a:rPr kumimoji="1" lang="ko-Kore-KR" altLang="en-US" sz="1000" smtClean="0">
                <a:solidFill>
                  <a:srgbClr val="0E435C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pPr algn="r"/>
              <a:t>9</a:t>
            </a:fld>
            <a:endParaRPr kumimoji="1" lang="ko-Kore-KR" altLang="en-US" sz="1000" dirty="0">
              <a:solidFill>
                <a:srgbClr val="0E435C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678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8083</TotalTime>
  <Words>1182</Words>
  <Application>Microsoft Macintosh PowerPoint</Application>
  <PresentationFormat>와이드스크린</PresentationFormat>
  <Paragraphs>281</Paragraphs>
  <Slides>36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나눔스퀘어</vt:lpstr>
      <vt:lpstr>NanumGothic</vt:lpstr>
      <vt:lpstr>NanumGothic</vt:lpstr>
      <vt:lpstr>NANUMGOTHIC EXTRABOLD</vt:lpstr>
      <vt:lpstr>Z@REAA8.tmp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임도형</cp:lastModifiedBy>
  <cp:revision>72</cp:revision>
  <dcterms:created xsi:type="dcterms:W3CDTF">2023-04-05T00:38:07Z</dcterms:created>
  <dcterms:modified xsi:type="dcterms:W3CDTF">2023-05-19T13:41:32Z</dcterms:modified>
</cp:coreProperties>
</file>